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8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5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3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8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7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7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6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2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time_continue=1&amp;v=kpJ1BoCjTJk&amp;feature=emb_log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綠色生活．垃圾減量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花蓮縣宜昌國小環境教育宣導</a:t>
            </a:r>
            <a:endParaRPr lang="en-US" altLang="zh-TW" dirty="0" smtClean="0"/>
          </a:p>
          <a:p>
            <a:r>
              <a:rPr lang="zh-TW" altLang="en-US" dirty="0" smtClean="0"/>
              <a:t>學務處</a:t>
            </a:r>
            <a:r>
              <a:rPr lang="en-US" altLang="zh-TW" dirty="0" smtClean="0"/>
              <a:t>/</a:t>
            </a:r>
            <a:r>
              <a:rPr lang="zh-TW" altLang="en-US" dirty="0" smtClean="0"/>
              <a:t>衛生組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99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今年是地球日</a:t>
            </a:r>
            <a:r>
              <a:rPr lang="en-US" altLang="zh-TW" dirty="0" smtClean="0"/>
              <a:t>50</a:t>
            </a:r>
            <a:r>
              <a:rPr lang="zh-TW" altLang="en-US" dirty="0" smtClean="0"/>
              <a:t>周年，一起愛地球吧！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6" y="2398469"/>
            <a:ext cx="6848669" cy="32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4086" y="365125"/>
            <a:ext cx="9549714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ym typeface="Wingdings 3" panose="05040102010807070707" pitchFamily="18" charset="2"/>
              </a:rPr>
              <a:t>垃圾之島的變身</a:t>
            </a:r>
            <a:endParaRPr lang="zh-TW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96" y="1494267"/>
            <a:ext cx="3172162" cy="205624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96" y="4109752"/>
            <a:ext cx="3172163" cy="213452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5" y="4068851"/>
            <a:ext cx="3276599" cy="217543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33600" y="3645464"/>
            <a:ext cx="308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台灣曾經是垃圾之島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5" y="1494267"/>
            <a:ext cx="3241589" cy="205624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083062" y="6339237"/>
            <a:ext cx="308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垃圾</a:t>
            </a:r>
            <a:r>
              <a:rPr lang="zh-TW" altLang="en-US" dirty="0"/>
              <a:t>不</a:t>
            </a:r>
            <a:r>
              <a:rPr lang="zh-TW" altLang="en-US" dirty="0" smtClean="0"/>
              <a:t>落地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27805" y="3558209"/>
            <a:ext cx="450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2.</a:t>
            </a:r>
            <a:r>
              <a:rPr lang="zh-TW" altLang="en-US" sz="1400" dirty="0" smtClean="0"/>
              <a:t>為了</a:t>
            </a:r>
            <a:r>
              <a:rPr lang="zh-TW" altLang="en-US" sz="1400" dirty="0"/>
              <a:t>解決垃圾問題，政府開始推動一連串廢棄物</a:t>
            </a:r>
            <a:r>
              <a:rPr lang="zh-TW" altLang="en-US" sz="1400" dirty="0" smtClean="0"/>
              <a:t>處理</a:t>
            </a:r>
            <a:endParaRPr lang="en-US" altLang="zh-TW" sz="1400" dirty="0" smtClean="0"/>
          </a:p>
          <a:p>
            <a:r>
              <a:rPr lang="zh-TW" altLang="en-US" sz="1400" dirty="0"/>
              <a:t> </a:t>
            </a:r>
            <a:r>
              <a:rPr lang="zh-TW" altLang="en-US" sz="1400" dirty="0" smtClean="0"/>
              <a:t>  政策</a:t>
            </a:r>
            <a:r>
              <a:rPr lang="zh-TW" altLang="en-US" sz="1400" dirty="0"/>
              <a:t>，其中包含：廣設焚化爐</a:t>
            </a:r>
            <a:endParaRPr lang="zh-TW" altLang="en-US" sz="1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227805" y="6352748"/>
            <a:ext cx="308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回收</a:t>
            </a:r>
            <a:r>
              <a:rPr lang="zh-TW" altLang="en-US" dirty="0"/>
              <a:t>分類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33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ym typeface="Wingdings 3" panose="05040102010807070707" pitchFamily="18" charset="2"/>
              </a:rPr>
              <a:t>垃圾強制分類，登上國際新聞</a:t>
            </a:r>
            <a:endParaRPr lang="zh-TW" altLang="en-US" sz="40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7618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https://www.youtube.com/watch?time_continue=1&amp;v=kpJ1BoCjTJk&amp;feature=emb_logo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80" y="3525796"/>
            <a:ext cx="3256596" cy="2684618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6310184" y="2883243"/>
            <a:ext cx="3599935" cy="1686781"/>
          </a:xfrm>
          <a:prstGeom prst="wedgeRoundRectCallout">
            <a:avLst>
              <a:gd name="adj1" fmla="val -52184"/>
              <a:gd name="adj2" fmla="val 775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82147" y="3189575"/>
            <a:ext cx="3256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台灣</a:t>
            </a:r>
            <a:r>
              <a:rPr lang="zh-TW" altLang="en-US" dirty="0"/>
              <a:t>從民國</a:t>
            </a:r>
            <a:r>
              <a:rPr lang="en-US" altLang="zh-TW" dirty="0"/>
              <a:t>95</a:t>
            </a:r>
            <a:r>
              <a:rPr lang="zh-TW" altLang="en-US" dirty="0"/>
              <a:t>年開始強制垃圾分類實施</a:t>
            </a:r>
            <a:r>
              <a:rPr lang="en-US" altLang="zh-TW" dirty="0"/>
              <a:t>10</a:t>
            </a:r>
            <a:r>
              <a:rPr lang="zh-TW" altLang="en-US" dirty="0"/>
              <a:t>多年來，民眾都已經養成習慣，</a:t>
            </a:r>
            <a:r>
              <a:rPr lang="en-US" altLang="zh-TW" dirty="0"/>
              <a:t>53%</a:t>
            </a:r>
            <a:r>
              <a:rPr lang="zh-TW" altLang="en-US" dirty="0"/>
              <a:t>的回收率在全球來</a:t>
            </a:r>
            <a:r>
              <a:rPr lang="zh-TW" altLang="en-US" dirty="0" smtClean="0"/>
              <a:t>說可是數一數二呢！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17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5633" y="653134"/>
            <a:ext cx="8482281" cy="63196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ym typeface="Wingdings 3" panose="05040102010807070707" pitchFamily="18" charset="2"/>
              </a:rPr>
              <a:t>分好的</a:t>
            </a:r>
            <a:r>
              <a:rPr lang="zh-TW" altLang="en-US" sz="3600" dirty="0" smtClean="0"/>
              <a:t>垃圾去哪裡？</a:t>
            </a:r>
            <a:endParaRPr lang="zh-TW" altLang="en-US" sz="3600" dirty="0"/>
          </a:p>
        </p:txBody>
      </p:sp>
      <p:pic>
        <p:nvPicPr>
          <p:cNvPr id="4" name="圖片 13" descr="pic_03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75" y="1285103"/>
            <a:ext cx="7038376" cy="50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9613977" y="3303417"/>
            <a:ext cx="17134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看起來好像很完美，但是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73" y="4233949"/>
            <a:ext cx="2646739" cy="20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ym typeface="Wingdings 3" panose="05040102010807070707" pitchFamily="18" charset="2"/>
              </a:rPr>
              <a:t>你不知道的是</a:t>
            </a:r>
            <a:r>
              <a:rPr lang="en-US" altLang="zh-TW" sz="3200" dirty="0" smtClean="0">
                <a:sym typeface="Wingdings 3" panose="05040102010807070707" pitchFamily="18" charset="2"/>
              </a:rPr>
              <a:t>……</a:t>
            </a:r>
            <a:endParaRPr lang="zh-TW" altLang="en-US" sz="3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2" y="1521727"/>
            <a:ext cx="3797061" cy="244110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52" y="3027794"/>
            <a:ext cx="3595505" cy="2540984"/>
          </a:xfrm>
          <a:prstGeom prst="rect">
            <a:avLst/>
          </a:prstGeom>
        </p:spPr>
      </p:pic>
      <p:pic>
        <p:nvPicPr>
          <p:cNvPr id="1026" name="Picture 2" descr="為解決口湖鄉日益嚴重的垃圾問題，立委蘇治芬邀請環保署官員實勘，並提出緊急解決對策。記者蔡維斌／攝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38" y="4104728"/>
            <a:ext cx="3029051" cy="22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58" y="1324019"/>
            <a:ext cx="3245709" cy="24342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5" y="4033778"/>
            <a:ext cx="3259785" cy="24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686"/>
          </a:xfrm>
        </p:spPr>
        <p:txBody>
          <a:bodyPr/>
          <a:lstStyle/>
          <a:p>
            <a:r>
              <a:rPr lang="zh-TW" altLang="en-US" dirty="0" smtClean="0">
                <a:sym typeface="Wingdings 3" panose="05040102010807070707" pitchFamily="18" charset="2"/>
              </a:rPr>
              <a:t>想一想，怎麼會這樣？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5975"/>
          </a:xfrm>
        </p:spPr>
        <p:txBody>
          <a:bodyPr/>
          <a:lstStyle/>
          <a:p>
            <a:r>
              <a:rPr lang="zh-TW" altLang="en-US" dirty="0"/>
              <a:t>自民國 </a:t>
            </a:r>
            <a:r>
              <a:rPr lang="en-US" altLang="zh-TW" dirty="0"/>
              <a:t>90 </a:t>
            </a:r>
            <a:r>
              <a:rPr lang="zh-TW" altLang="en-US" dirty="0"/>
              <a:t>年代以來，每人每天平均垃圾量不減反增，現有的垃圾處理系統早已不堪負荷。在處理量能不足的情況下，其餘的塑膠垃圾因種類複雜、回收價值低，大多堆置於回收廠內，最終還是進了焚化爐。</a:t>
            </a:r>
          </a:p>
          <a:p>
            <a:r>
              <a:rPr lang="zh-TW" altLang="en-US" dirty="0"/>
              <a:t>台灣多數的焚化爐正在老去，掩埋場也已沒有空間，但我們製造垃圾的速度卻越來越快⋯⋯會不會哪一天，垃圾大戰又在街頭再次上演？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78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3514" y="307472"/>
            <a:ext cx="10515600" cy="79641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ym typeface="Wingdings 3" panose="05040102010807070707" pitchFamily="18" charset="2"/>
              </a:rPr>
              <a:t>所以，讓我們一起垃圾減量</a:t>
            </a:r>
            <a:endParaRPr lang="zh-TW" altLang="en-US" sz="3200" dirty="0"/>
          </a:p>
        </p:txBody>
      </p:sp>
      <p:pic>
        <p:nvPicPr>
          <p:cNvPr id="3074" name="Picture 2" descr="https://pansci.asia/wp-content/uploads/2020/04/94e46256b18c27dbf933b96b21e67907-560x39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74" y="1301328"/>
            <a:ext cx="5745001" cy="41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251221" y="1519377"/>
            <a:ext cx="2471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面對垃圾問題，「處理」已經不夠，「減量」才是根本。台灣在 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2018 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年領先全球，推出 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2030 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限塑政策，各國也陸續跟進，期望從源頭為地球減少負擔。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21" y="3667617"/>
            <a:ext cx="2505423" cy="1973142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631355" y="5467043"/>
            <a:ext cx="5911438" cy="10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 smtClean="0">
                <a:sym typeface="Wingdings 3" panose="05040102010807070707" pitchFamily="18" charset="2"/>
              </a:rPr>
              <a:t>想一想，還可以做哪些事讓垃圾減量？</a:t>
            </a:r>
            <a:endParaRPr lang="en-US" altLang="zh-TW" sz="2400" dirty="0" smtClean="0">
              <a:sym typeface="Wingdings 3" panose="05040102010807070707" pitchFamily="18" charset="2"/>
            </a:endParaRPr>
          </a:p>
          <a:p>
            <a:r>
              <a:rPr lang="zh-TW" altLang="en-US" sz="1800" dirty="0" smtClean="0">
                <a:sym typeface="Wingdings 3" panose="05040102010807070707" pitchFamily="18" charset="2"/>
              </a:rPr>
              <a:t>    </a:t>
            </a:r>
            <a:r>
              <a:rPr lang="zh-TW" altLang="en-US" sz="1800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 3" panose="05040102010807070707" pitchFamily="18" charset="2"/>
              </a:rPr>
              <a:t>（垃圾減量也是</a:t>
            </a:r>
            <a:r>
              <a:rPr lang="en-US" altLang="zh-TW" sz="1800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 3" panose="05040102010807070707" pitchFamily="18" charset="2"/>
              </a:rPr>
              <a:t>10/5</a:t>
            </a:r>
            <a:r>
              <a:rPr lang="zh-TW" altLang="en-US" sz="1800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Wingdings 3" panose="05040102010807070707" pitchFamily="18" charset="2"/>
              </a:rPr>
              <a:t>班會討論題目喔！）</a:t>
            </a:r>
            <a:endParaRPr lang="en-US" altLang="zh-TW" sz="1800" dirty="0" smtClean="0"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608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600004"/>
              </p:ext>
            </p:extLst>
          </p:nvPr>
        </p:nvGraphicFramePr>
        <p:xfrm>
          <a:off x="1547325" y="1578748"/>
          <a:ext cx="9350829" cy="3851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2869"/>
                <a:gridCol w="6577960"/>
              </a:tblGrid>
              <a:tr h="779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一、宣導活動</a:t>
                      </a:r>
                      <a:r>
                        <a:rPr lang="en-US" sz="2000" kern="100" dirty="0">
                          <a:effectLst/>
                        </a:rPr>
                        <a:t>25%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9/28</a:t>
                      </a:r>
                      <a:r>
                        <a:rPr lang="zh-TW" sz="2000" kern="100" dirty="0">
                          <a:effectLst/>
                        </a:rPr>
                        <a:t>前辦理宣導，並回傳照片兩張、學生簽到表。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</a:tr>
              <a:tr h="900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二、廢電池回收</a:t>
                      </a:r>
                      <a:r>
                        <a:rPr lang="en-US" sz="2000" kern="100">
                          <a:effectLst/>
                        </a:rPr>
                        <a:t>25%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9/30</a:t>
                      </a:r>
                      <a:r>
                        <a:rPr 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（</a:t>
                      </a: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三</a:t>
                      </a:r>
                      <a:r>
                        <a:rPr 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）</a:t>
                      </a:r>
                      <a:r>
                        <a:rPr lang="zh-TW" sz="2000" kern="100" dirty="0" smtClean="0">
                          <a:effectLst/>
                        </a:rPr>
                        <a:t>當天</a:t>
                      </a:r>
                      <a:r>
                        <a:rPr lang="zh-TW" sz="2000" kern="100" dirty="0">
                          <a:effectLst/>
                        </a:rPr>
                        <a:t>回收廢電池，集合全班的量之後</a:t>
                      </a:r>
                      <a:r>
                        <a:rPr lang="zh-TW" sz="2000" kern="100" dirty="0" smtClean="0">
                          <a:effectLst/>
                        </a:rPr>
                        <a:t>於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小屋</a:t>
                      </a:r>
                      <a:r>
                        <a:rPr lang="zh-TW" sz="2000" kern="100" dirty="0">
                          <a:effectLst/>
                        </a:rPr>
                        <a:t>秤</a:t>
                      </a:r>
                      <a:r>
                        <a:rPr lang="zh-TW" sz="2000" kern="100" dirty="0" smtClean="0">
                          <a:effectLst/>
                        </a:rPr>
                        <a:t>重。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</a:tr>
              <a:tr h="868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三、袋袋愛分享</a:t>
                      </a:r>
                      <a:r>
                        <a:rPr lang="en-US" sz="2000" kern="100">
                          <a:effectLst/>
                        </a:rPr>
                        <a:t>25%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回收</a:t>
                      </a:r>
                      <a:r>
                        <a:rPr lang="zh-TW" sz="2000" kern="100" dirty="0">
                          <a:effectLst/>
                        </a:rPr>
                        <a:t>「乾淨堪用的紙袋」，統計全班的數量</a:t>
                      </a:r>
                      <a:r>
                        <a:rPr lang="zh-TW" sz="2000" kern="100" dirty="0" smtClean="0">
                          <a:effectLst/>
                        </a:rPr>
                        <a:t>之後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於</a:t>
                      </a:r>
                      <a:r>
                        <a:rPr lang="en-US" sz="2000" kern="100" dirty="0" smtClean="0">
                          <a:effectLst/>
                        </a:rPr>
                        <a:t>10/6</a:t>
                      </a:r>
                      <a:r>
                        <a:rPr 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（</a:t>
                      </a:r>
                      <a:r>
                        <a:rPr lang="zh-TW" alt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二</a:t>
                      </a:r>
                      <a:r>
                        <a:rPr lang="en-US" sz="20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）</a:t>
                      </a:r>
                      <a:r>
                        <a:rPr lang="zh-TW" sz="2000" kern="100" dirty="0" smtClean="0">
                          <a:effectLst/>
                        </a:rPr>
                        <a:t>送</a:t>
                      </a:r>
                      <a:r>
                        <a:rPr lang="zh-TW" sz="2000" kern="100" dirty="0">
                          <a:effectLst/>
                        </a:rPr>
                        <a:t>至</a:t>
                      </a:r>
                      <a:r>
                        <a:rPr lang="zh-TW" sz="2000" kern="100" dirty="0" smtClean="0">
                          <a:effectLst/>
                        </a:rPr>
                        <a:t>小屋。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</a:tr>
              <a:tr h="130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四、垃圾減量</a:t>
                      </a:r>
                      <a:r>
                        <a:rPr lang="en-US" sz="2000" kern="100">
                          <a:effectLst/>
                        </a:rPr>
                        <a:t>25%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班級</a:t>
                      </a:r>
                      <a:r>
                        <a:rPr lang="zh-TW" sz="2000" kern="100" dirty="0" smtClean="0">
                          <a:effectLst/>
                        </a:rPr>
                        <a:t>實施</a:t>
                      </a:r>
                      <a:r>
                        <a:rPr lang="zh-TW" sz="2000" kern="100" dirty="0">
                          <a:effectLst/>
                        </a:rPr>
                        <a:t>垃圾減量，</a:t>
                      </a:r>
                      <a:r>
                        <a:rPr lang="en-US" sz="2000" kern="100" dirty="0">
                          <a:effectLst/>
                        </a:rPr>
                        <a:t>9/28~10/14</a:t>
                      </a:r>
                      <a:r>
                        <a:rPr lang="zh-TW" sz="2000" kern="100" dirty="0">
                          <a:effectLst/>
                        </a:rPr>
                        <a:t>期間，衛生服務隊學生會針對「班級垃圾」進行秤重並記錄，當天班級沒有</a:t>
                      </a:r>
                      <a:r>
                        <a:rPr lang="zh-TW" sz="2000" kern="100" dirty="0" smtClean="0">
                          <a:effectLst/>
                        </a:rPr>
                        <a:t>倒垃圾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，</a:t>
                      </a:r>
                      <a:r>
                        <a:rPr lang="zh-TW" sz="2000" kern="100" dirty="0">
                          <a:effectLst/>
                        </a:rPr>
                        <a:t>即登記為「</a:t>
                      </a:r>
                      <a:r>
                        <a:rPr lang="en-US" sz="2000" kern="100" dirty="0">
                          <a:effectLst/>
                        </a:rPr>
                        <a:t>0</a:t>
                      </a:r>
                      <a:r>
                        <a:rPr lang="zh-TW" sz="2000" kern="100" dirty="0">
                          <a:effectLst/>
                        </a:rPr>
                        <a:t>」。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廁所垃圾另外秤重，外掃區落葉不計算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27584" y="365125"/>
            <a:ext cx="9926216" cy="1325563"/>
          </a:xfrm>
        </p:spPr>
        <p:txBody>
          <a:bodyPr/>
          <a:lstStyle/>
          <a:p>
            <a:r>
              <a:rPr lang="zh-TW" altLang="en-US" dirty="0" smtClean="0">
                <a:sym typeface="Wingdings 3" panose="05040102010807070707" pitchFamily="18" charset="2"/>
              </a:rPr>
              <a:t>減量小小兵競賽活動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795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ym typeface="Wingdings 3" panose="05040102010807070707" pitchFamily="18" charset="2"/>
              </a:rPr>
              <a:t>競賽獎勵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746835"/>
              </p:ext>
            </p:extLst>
          </p:nvPr>
        </p:nvGraphicFramePr>
        <p:xfrm>
          <a:off x="1547327" y="1690688"/>
          <a:ext cx="7410062" cy="3666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4187"/>
                <a:gridCol w="4875875"/>
              </a:tblGrid>
              <a:tr h="916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第一名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kern="100" dirty="0" smtClean="0">
                          <a:effectLst/>
                        </a:rPr>
                        <a:t>50</a:t>
                      </a:r>
                      <a:r>
                        <a:rPr lang="zh-TW" sz="4000" kern="100" dirty="0">
                          <a:effectLst/>
                        </a:rPr>
                        <a:t>元提貨券</a:t>
                      </a:r>
                      <a:r>
                        <a:rPr lang="en-US" sz="4000" kern="100" dirty="0">
                          <a:effectLst/>
                        </a:rPr>
                        <a:t>15</a:t>
                      </a:r>
                      <a:r>
                        <a:rPr lang="zh-TW" sz="4000" kern="100" dirty="0">
                          <a:effectLst/>
                        </a:rPr>
                        <a:t>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</a:tr>
              <a:tr h="916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 dirty="0">
                          <a:effectLst/>
                        </a:rPr>
                        <a:t>第二名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kern="100" dirty="0" smtClean="0">
                          <a:effectLst/>
                        </a:rPr>
                        <a:t>50</a:t>
                      </a:r>
                      <a:r>
                        <a:rPr lang="zh-TW" sz="4000" kern="100" dirty="0">
                          <a:effectLst/>
                        </a:rPr>
                        <a:t>元提貨券</a:t>
                      </a:r>
                      <a:r>
                        <a:rPr lang="en-US" sz="4000" kern="100" dirty="0">
                          <a:effectLst/>
                        </a:rPr>
                        <a:t>12</a:t>
                      </a:r>
                      <a:r>
                        <a:rPr lang="zh-TW" sz="4000" kern="100" dirty="0">
                          <a:effectLst/>
                        </a:rPr>
                        <a:t>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</a:tr>
              <a:tr h="916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effectLst/>
                        </a:rPr>
                        <a:t>第三名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kern="100" dirty="0" smtClean="0">
                          <a:effectLst/>
                        </a:rPr>
                        <a:t>50</a:t>
                      </a:r>
                      <a:r>
                        <a:rPr lang="zh-TW" sz="4000" kern="100" dirty="0">
                          <a:effectLst/>
                        </a:rPr>
                        <a:t>元提貨券</a:t>
                      </a:r>
                      <a:r>
                        <a:rPr lang="en-US" sz="4000" kern="100" dirty="0">
                          <a:effectLst/>
                        </a:rPr>
                        <a:t>10</a:t>
                      </a:r>
                      <a:r>
                        <a:rPr lang="zh-TW" sz="4000" kern="100" dirty="0">
                          <a:effectLst/>
                        </a:rPr>
                        <a:t>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</a:tr>
              <a:tr h="916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4000" kern="100">
                          <a:effectLst/>
                        </a:rPr>
                        <a:t>參加獎</a:t>
                      </a:r>
                      <a:endParaRPr lang="zh-TW" sz="4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kern="100" dirty="0" smtClean="0">
                          <a:effectLst/>
                        </a:rPr>
                        <a:t>50</a:t>
                      </a:r>
                      <a:r>
                        <a:rPr lang="zh-TW" sz="4000" kern="100" dirty="0">
                          <a:effectLst/>
                        </a:rPr>
                        <a:t>元提貨券</a:t>
                      </a:r>
                      <a:r>
                        <a:rPr lang="en-US" sz="4000" kern="100" dirty="0">
                          <a:effectLst/>
                        </a:rPr>
                        <a:t>1</a:t>
                      </a:r>
                      <a:r>
                        <a:rPr lang="zh-TW" sz="4000" kern="100" dirty="0">
                          <a:effectLst/>
                        </a:rPr>
                        <a:t>張</a:t>
                      </a:r>
                      <a:endParaRPr lang="zh-TW" sz="4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119" marR="17119" marT="0" marB="0" anchor="ctr"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46" y="4637314"/>
            <a:ext cx="2095738" cy="160486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383146" y="4040155"/>
            <a:ext cx="18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算一算，是多少？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70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509</Words>
  <Application>Microsoft Office PowerPoint</Application>
  <PresentationFormat>寬螢幕</PresentationFormat>
  <Paragraphs>47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Times New Roman</vt:lpstr>
      <vt:lpstr>Wingdings 3</vt:lpstr>
      <vt:lpstr>Office 佈景主題</vt:lpstr>
      <vt:lpstr>綠色生活．垃圾減量 </vt:lpstr>
      <vt:lpstr>垃圾之島的變身</vt:lpstr>
      <vt:lpstr>垃圾強制分類，登上國際新聞</vt:lpstr>
      <vt:lpstr>分好的垃圾去哪裡？</vt:lpstr>
      <vt:lpstr>你不知道的是……</vt:lpstr>
      <vt:lpstr>想一想，怎麼會這樣？</vt:lpstr>
      <vt:lpstr>所以，讓我們一起垃圾減量</vt:lpstr>
      <vt:lpstr>減量小小兵競賽活動</vt:lpstr>
      <vt:lpstr>競賽獎勵</vt:lpstr>
      <vt:lpstr>今年是地球日50周年，一起愛地球吧！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綠色生活．垃圾減量 花蓮縣宜昌國小環境教育宣導</dc:title>
  <dc:creator>USER</dc:creator>
  <cp:lastModifiedBy>USER</cp:lastModifiedBy>
  <cp:revision>15</cp:revision>
  <dcterms:created xsi:type="dcterms:W3CDTF">2020-09-22T06:27:51Z</dcterms:created>
  <dcterms:modified xsi:type="dcterms:W3CDTF">2020-09-22T08:43:01Z</dcterms:modified>
</cp:coreProperties>
</file>