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7" r:id="rId13"/>
    <p:sldId id="275" r:id="rId14"/>
    <p:sldId id="265" r:id="rId15"/>
    <p:sldId id="273" r:id="rId16"/>
    <p:sldId id="274" r:id="rId17"/>
    <p:sldId id="276" r:id="rId18"/>
    <p:sldId id="279" r:id="rId19"/>
    <p:sldId id="280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937AAE-E8EE-4901-9FAD-BFE54199211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B31FBD6-B9B2-4BCC-870E-566DC8D6A7BE}">
      <dgm:prSet phldrT="[文字]"/>
      <dgm:spPr/>
      <dgm:t>
        <a:bodyPr/>
        <a:lstStyle/>
        <a:p>
          <a:r>
            <a:rPr lang="en-US" altLang="zh-TW" dirty="0">
              <a:latin typeface="+mn-lt"/>
              <a:ea typeface="標楷體" panose="03000509000000000000" pitchFamily="65" charset="-120"/>
            </a:rPr>
            <a:t>Retelling Tasks</a:t>
          </a:r>
          <a:r>
            <a:rPr lang="zh-TW" altLang="en-US" dirty="0">
              <a:latin typeface="+mn-lt"/>
              <a:ea typeface="標楷體" panose="03000509000000000000" pitchFamily="65" charset="-120"/>
            </a:rPr>
            <a:t>（報告</a:t>
          </a:r>
          <a:r>
            <a:rPr lang="en-US" altLang="zh-TW" dirty="0">
              <a:latin typeface="+mn-lt"/>
              <a:ea typeface="標楷體" panose="03000509000000000000" pitchFamily="65" charset="-120"/>
            </a:rPr>
            <a:t>/</a:t>
          </a:r>
          <a:r>
            <a:rPr lang="zh-TW" altLang="en-US" dirty="0">
              <a:latin typeface="+mn-lt"/>
              <a:ea typeface="標楷體" panose="03000509000000000000" pitchFamily="65" charset="-120"/>
            </a:rPr>
            <a:t>重述任務） </a:t>
          </a:r>
        </a:p>
      </dgm:t>
    </dgm:pt>
    <dgm:pt modelId="{5D70F70E-BA88-445C-A3C4-81F80F805F29}" type="parTrans" cxnId="{54BB0614-F828-4BA8-8556-1E80098CD582}">
      <dgm:prSet/>
      <dgm:spPr/>
      <dgm:t>
        <a:bodyPr/>
        <a:lstStyle/>
        <a:p>
          <a:endParaRPr lang="zh-TW" altLang="en-US"/>
        </a:p>
      </dgm:t>
    </dgm:pt>
    <dgm:pt modelId="{609D933B-6C11-4A55-A6CC-5BB8F36DEA89}" type="sibTrans" cxnId="{54BB0614-F828-4BA8-8556-1E80098CD582}">
      <dgm:prSet/>
      <dgm:spPr/>
      <dgm:t>
        <a:bodyPr/>
        <a:lstStyle/>
        <a:p>
          <a:endParaRPr lang="zh-TW" altLang="en-US"/>
        </a:p>
      </dgm:t>
    </dgm:pt>
    <dgm:pt modelId="{82BCF857-6913-485C-BCD2-C0C6D85E66B3}">
      <dgm:prSet/>
      <dgm:spPr/>
      <dgm:t>
        <a:bodyPr/>
        <a:lstStyle/>
        <a:p>
          <a:r>
            <a:rPr lang="en-US" altLang="zh-TW" dirty="0">
              <a:latin typeface="+mn-lt"/>
              <a:ea typeface="標楷體" panose="03000509000000000000" pitchFamily="65" charset="-120"/>
            </a:rPr>
            <a:t>Compilation Tasks</a:t>
          </a:r>
        </a:p>
        <a:p>
          <a:r>
            <a:rPr lang="zh-TW" altLang="en-US" dirty="0">
              <a:latin typeface="+mn-lt"/>
              <a:ea typeface="標楷體" panose="03000509000000000000" pitchFamily="65" charset="-120"/>
            </a:rPr>
            <a:t>（編輯</a:t>
          </a:r>
          <a:r>
            <a:rPr lang="en-US" altLang="zh-TW" dirty="0">
              <a:latin typeface="+mn-lt"/>
              <a:ea typeface="標楷體" panose="03000509000000000000" pitchFamily="65" charset="-120"/>
            </a:rPr>
            <a:t>/</a:t>
          </a:r>
          <a:r>
            <a:rPr lang="zh-TW" altLang="en-US" dirty="0">
              <a:latin typeface="+mn-lt"/>
              <a:ea typeface="標楷體" panose="03000509000000000000" pitchFamily="65" charset="-120"/>
            </a:rPr>
            <a:t>整理任務） </a:t>
          </a:r>
        </a:p>
      </dgm:t>
    </dgm:pt>
    <dgm:pt modelId="{F006ADA3-80C0-4A4D-87B5-214BDE61B433}" type="parTrans" cxnId="{A1F5205D-4E5F-4F49-9C42-D27123DCF393}">
      <dgm:prSet/>
      <dgm:spPr/>
      <dgm:t>
        <a:bodyPr/>
        <a:lstStyle/>
        <a:p>
          <a:endParaRPr lang="zh-TW" altLang="en-US"/>
        </a:p>
      </dgm:t>
    </dgm:pt>
    <dgm:pt modelId="{79FF78CE-4CBD-4DEC-AEEB-53D849812EA6}" type="sibTrans" cxnId="{A1F5205D-4E5F-4F49-9C42-D27123DCF393}">
      <dgm:prSet/>
      <dgm:spPr/>
      <dgm:t>
        <a:bodyPr/>
        <a:lstStyle/>
        <a:p>
          <a:endParaRPr lang="zh-TW" altLang="en-US"/>
        </a:p>
      </dgm:t>
    </dgm:pt>
    <dgm:pt modelId="{5D0ADFC5-3EE8-49B7-8F09-1C1E7C76C57F}">
      <dgm:prSet/>
      <dgm:spPr/>
      <dgm:t>
        <a:bodyPr/>
        <a:lstStyle/>
        <a:p>
          <a:r>
            <a:rPr lang="en-US" altLang="zh-TW" dirty="0">
              <a:latin typeface="+mn-lt"/>
              <a:ea typeface="標楷體" panose="03000509000000000000" pitchFamily="65" charset="-120"/>
            </a:rPr>
            <a:t>Mystery Tasks </a:t>
          </a:r>
          <a:r>
            <a:rPr lang="zh-TW" altLang="en-US" dirty="0">
              <a:latin typeface="+mn-lt"/>
              <a:ea typeface="標楷體" panose="03000509000000000000" pitchFamily="65" charset="-120"/>
            </a:rPr>
            <a:t>（探索</a:t>
          </a:r>
          <a:r>
            <a:rPr lang="en-US" altLang="zh-TW" dirty="0">
              <a:latin typeface="+mn-lt"/>
              <a:ea typeface="標楷體" panose="03000509000000000000" pitchFamily="65" charset="-120"/>
            </a:rPr>
            <a:t>/</a:t>
          </a:r>
          <a:r>
            <a:rPr lang="zh-TW" altLang="en-US" dirty="0">
              <a:latin typeface="+mn-lt"/>
              <a:ea typeface="標楷體" panose="03000509000000000000" pitchFamily="65" charset="-120"/>
            </a:rPr>
            <a:t>解謎任務） </a:t>
          </a:r>
        </a:p>
      </dgm:t>
    </dgm:pt>
    <dgm:pt modelId="{59A35820-D8C2-4F34-859C-814301976E66}" type="parTrans" cxnId="{0D888B01-0A5E-4976-B9F7-0983528CC99B}">
      <dgm:prSet/>
      <dgm:spPr/>
      <dgm:t>
        <a:bodyPr/>
        <a:lstStyle/>
        <a:p>
          <a:endParaRPr lang="zh-TW" altLang="en-US"/>
        </a:p>
      </dgm:t>
    </dgm:pt>
    <dgm:pt modelId="{3B453059-3493-48E2-B9DA-9BED6D0C28F9}" type="sibTrans" cxnId="{0D888B01-0A5E-4976-B9F7-0983528CC99B}">
      <dgm:prSet/>
      <dgm:spPr/>
      <dgm:t>
        <a:bodyPr/>
        <a:lstStyle/>
        <a:p>
          <a:endParaRPr lang="zh-TW" altLang="en-US"/>
        </a:p>
      </dgm:t>
    </dgm:pt>
    <dgm:pt modelId="{D2B32AA1-242E-4D7A-B004-7FCBC3CCF73A}">
      <dgm:prSet/>
      <dgm:spPr/>
      <dgm:t>
        <a:bodyPr/>
        <a:lstStyle/>
        <a:p>
          <a:r>
            <a:rPr lang="en-US" altLang="zh-TW" dirty="0">
              <a:latin typeface="+mn-lt"/>
              <a:ea typeface="標楷體" panose="03000509000000000000" pitchFamily="65" charset="-120"/>
            </a:rPr>
            <a:t>Journalistic Tasks </a:t>
          </a:r>
        </a:p>
        <a:p>
          <a:r>
            <a:rPr lang="zh-TW" altLang="en-US" dirty="0">
              <a:latin typeface="+mn-lt"/>
              <a:ea typeface="標楷體" panose="03000509000000000000" pitchFamily="65" charset="-120"/>
            </a:rPr>
            <a:t>（採訪</a:t>
          </a:r>
          <a:r>
            <a:rPr lang="en-US" altLang="zh-TW" dirty="0">
              <a:latin typeface="+mn-lt"/>
              <a:ea typeface="標楷體" panose="03000509000000000000" pitchFamily="65" charset="-120"/>
            </a:rPr>
            <a:t>/</a:t>
          </a:r>
          <a:r>
            <a:rPr lang="zh-TW" altLang="en-US" dirty="0">
              <a:latin typeface="+mn-lt"/>
              <a:ea typeface="標楷體" panose="03000509000000000000" pitchFamily="65" charset="-120"/>
            </a:rPr>
            <a:t>報導任務） </a:t>
          </a:r>
        </a:p>
      </dgm:t>
    </dgm:pt>
    <dgm:pt modelId="{16B7758F-BD2C-4B6F-BAD1-F0C3A51E985F}" type="parTrans" cxnId="{EDF7EDDE-F792-426F-957D-BAC93F588F45}">
      <dgm:prSet/>
      <dgm:spPr/>
      <dgm:t>
        <a:bodyPr/>
        <a:lstStyle/>
        <a:p>
          <a:endParaRPr lang="zh-TW" altLang="en-US"/>
        </a:p>
      </dgm:t>
    </dgm:pt>
    <dgm:pt modelId="{27D6993E-2713-4874-83A0-D0E34FE6CE61}" type="sibTrans" cxnId="{EDF7EDDE-F792-426F-957D-BAC93F588F45}">
      <dgm:prSet/>
      <dgm:spPr/>
      <dgm:t>
        <a:bodyPr/>
        <a:lstStyle/>
        <a:p>
          <a:endParaRPr lang="zh-TW" altLang="en-US"/>
        </a:p>
      </dgm:t>
    </dgm:pt>
    <dgm:pt modelId="{54AC85DF-9D6C-4D60-8379-277FD04C0706}">
      <dgm:prSet/>
      <dgm:spPr/>
      <dgm:t>
        <a:bodyPr/>
        <a:lstStyle/>
        <a:p>
          <a:r>
            <a:rPr lang="en-US" altLang="zh-TW" dirty="0">
              <a:latin typeface="+mn-lt"/>
              <a:ea typeface="標楷體" panose="03000509000000000000" pitchFamily="65" charset="-120"/>
            </a:rPr>
            <a:t>Design Tasks </a:t>
          </a:r>
          <a:r>
            <a:rPr lang="zh-TW" altLang="en-US" dirty="0">
              <a:latin typeface="+mn-lt"/>
              <a:ea typeface="標楷體" panose="03000509000000000000" pitchFamily="65" charset="-120"/>
            </a:rPr>
            <a:t>（設計任務） </a:t>
          </a:r>
        </a:p>
      </dgm:t>
    </dgm:pt>
    <dgm:pt modelId="{A2E6D83F-3217-4D3E-93B4-52C9FBECBCE8}" type="parTrans" cxnId="{661BEC86-C98D-46BE-A5AA-EE94236CB4FA}">
      <dgm:prSet/>
      <dgm:spPr/>
      <dgm:t>
        <a:bodyPr/>
        <a:lstStyle/>
        <a:p>
          <a:endParaRPr lang="zh-TW" altLang="en-US"/>
        </a:p>
      </dgm:t>
    </dgm:pt>
    <dgm:pt modelId="{A6905D9D-403C-4809-A694-39D1129C11A7}" type="sibTrans" cxnId="{661BEC86-C98D-46BE-A5AA-EE94236CB4FA}">
      <dgm:prSet/>
      <dgm:spPr/>
      <dgm:t>
        <a:bodyPr/>
        <a:lstStyle/>
        <a:p>
          <a:endParaRPr lang="zh-TW" altLang="en-US"/>
        </a:p>
      </dgm:t>
    </dgm:pt>
    <dgm:pt modelId="{A7530FD9-C831-4DD9-A276-70C5582CBBB2}">
      <dgm:prSet/>
      <dgm:spPr/>
      <dgm:t>
        <a:bodyPr/>
        <a:lstStyle/>
        <a:p>
          <a:r>
            <a:rPr lang="en-US" altLang="zh-TW" dirty="0">
              <a:latin typeface="+mn-lt"/>
              <a:ea typeface="標楷體" panose="03000509000000000000" pitchFamily="65" charset="-120"/>
            </a:rPr>
            <a:t>Creative Product Tasks</a:t>
          </a:r>
          <a:r>
            <a:rPr lang="zh-TW" altLang="en-US" dirty="0">
              <a:latin typeface="+mn-lt"/>
              <a:ea typeface="標楷體" panose="03000509000000000000" pitchFamily="65" charset="-120"/>
            </a:rPr>
            <a:t>（創作任務） </a:t>
          </a:r>
        </a:p>
      </dgm:t>
    </dgm:pt>
    <dgm:pt modelId="{25A58F79-606F-4309-AC44-CAFA8FD7D796}" type="parTrans" cxnId="{7F640035-E6F2-46E0-8213-8DCF670EC71A}">
      <dgm:prSet/>
      <dgm:spPr/>
      <dgm:t>
        <a:bodyPr/>
        <a:lstStyle/>
        <a:p>
          <a:endParaRPr lang="zh-TW" altLang="en-US"/>
        </a:p>
      </dgm:t>
    </dgm:pt>
    <dgm:pt modelId="{4F5008A1-DCE9-4BD3-A3AF-94C97CDB28C7}" type="sibTrans" cxnId="{7F640035-E6F2-46E0-8213-8DCF670EC71A}">
      <dgm:prSet/>
      <dgm:spPr/>
      <dgm:t>
        <a:bodyPr/>
        <a:lstStyle/>
        <a:p>
          <a:endParaRPr lang="zh-TW" altLang="en-US"/>
        </a:p>
      </dgm:t>
    </dgm:pt>
    <dgm:pt modelId="{996ACBA9-D020-4BCD-96AA-FF9228DE494F}">
      <dgm:prSet/>
      <dgm:spPr/>
      <dgm:t>
        <a:bodyPr/>
        <a:lstStyle/>
        <a:p>
          <a:r>
            <a:rPr lang="en-US" altLang="zh-TW" dirty="0">
              <a:latin typeface="+mn-lt"/>
              <a:ea typeface="標楷體" panose="03000509000000000000" pitchFamily="65" charset="-120"/>
            </a:rPr>
            <a:t>Consensus Building Tasks </a:t>
          </a:r>
          <a:r>
            <a:rPr lang="zh-TW" altLang="en-US" dirty="0">
              <a:latin typeface="+mn-lt"/>
              <a:ea typeface="標楷體" panose="03000509000000000000" pitchFamily="65" charset="-120"/>
            </a:rPr>
            <a:t>（整合意見任務） </a:t>
          </a:r>
        </a:p>
      </dgm:t>
    </dgm:pt>
    <dgm:pt modelId="{3ADD7FAD-1B9D-41C5-8C5F-55AE36F48C9F}" type="parTrans" cxnId="{83211233-8BC3-4392-98A6-4C2BC82ED4B4}">
      <dgm:prSet/>
      <dgm:spPr/>
      <dgm:t>
        <a:bodyPr/>
        <a:lstStyle/>
        <a:p>
          <a:endParaRPr lang="zh-TW" altLang="en-US"/>
        </a:p>
      </dgm:t>
    </dgm:pt>
    <dgm:pt modelId="{D9C42FF1-13B5-4477-B698-1215DBA1A662}" type="sibTrans" cxnId="{83211233-8BC3-4392-98A6-4C2BC82ED4B4}">
      <dgm:prSet/>
      <dgm:spPr/>
      <dgm:t>
        <a:bodyPr/>
        <a:lstStyle/>
        <a:p>
          <a:endParaRPr lang="zh-TW" altLang="en-US"/>
        </a:p>
      </dgm:t>
    </dgm:pt>
    <dgm:pt modelId="{8B6F6C61-8DE5-4A91-835B-ACD2013C9259}">
      <dgm:prSet/>
      <dgm:spPr/>
      <dgm:t>
        <a:bodyPr/>
        <a:lstStyle/>
        <a:p>
          <a:r>
            <a:rPr lang="en-US" altLang="zh-TW" dirty="0">
              <a:latin typeface="+mn-lt"/>
              <a:ea typeface="標楷體" panose="03000509000000000000" pitchFamily="65" charset="-120"/>
            </a:rPr>
            <a:t>Persuasion Tasks </a:t>
          </a:r>
          <a:r>
            <a:rPr lang="zh-TW" altLang="en-US" dirty="0">
              <a:latin typeface="+mn-lt"/>
              <a:ea typeface="標楷體" panose="03000509000000000000" pitchFamily="65" charset="-120"/>
            </a:rPr>
            <a:t>（說服任務） </a:t>
          </a:r>
        </a:p>
      </dgm:t>
    </dgm:pt>
    <dgm:pt modelId="{28D2E7BF-853F-4F60-B41D-13868312EEE7}" type="parTrans" cxnId="{0FE8F668-9A81-4AEA-8953-B282E313C10F}">
      <dgm:prSet/>
      <dgm:spPr/>
      <dgm:t>
        <a:bodyPr/>
        <a:lstStyle/>
        <a:p>
          <a:endParaRPr lang="zh-TW" altLang="en-US"/>
        </a:p>
      </dgm:t>
    </dgm:pt>
    <dgm:pt modelId="{905C8789-0F6F-4F02-A63A-75570F2A67DB}" type="sibTrans" cxnId="{0FE8F668-9A81-4AEA-8953-B282E313C10F}">
      <dgm:prSet/>
      <dgm:spPr/>
      <dgm:t>
        <a:bodyPr/>
        <a:lstStyle/>
        <a:p>
          <a:endParaRPr lang="zh-TW" altLang="en-US"/>
        </a:p>
      </dgm:t>
    </dgm:pt>
    <dgm:pt modelId="{9331CBE2-B586-40FB-92FC-C7D2957E1381}">
      <dgm:prSet/>
      <dgm:spPr/>
      <dgm:t>
        <a:bodyPr/>
        <a:lstStyle/>
        <a:p>
          <a:r>
            <a:rPr lang="en-US" altLang="zh-TW" dirty="0">
              <a:latin typeface="+mn-lt"/>
              <a:ea typeface="標楷體" panose="03000509000000000000" pitchFamily="65" charset="-120"/>
            </a:rPr>
            <a:t>Self-Knowledge Tasks </a:t>
          </a:r>
        </a:p>
        <a:p>
          <a:r>
            <a:rPr lang="zh-TW" altLang="en-US" dirty="0">
              <a:latin typeface="+mn-lt"/>
              <a:ea typeface="標楷體" panose="03000509000000000000" pitchFamily="65" charset="-120"/>
            </a:rPr>
            <a:t>（自我探索任務） </a:t>
          </a:r>
        </a:p>
      </dgm:t>
    </dgm:pt>
    <dgm:pt modelId="{208B59E2-CA69-4551-A225-A4FCB4F1ADFD}" type="parTrans" cxnId="{DC19AB91-22ED-4463-AA96-A760BFCA3798}">
      <dgm:prSet/>
      <dgm:spPr/>
      <dgm:t>
        <a:bodyPr/>
        <a:lstStyle/>
        <a:p>
          <a:endParaRPr lang="zh-TW" altLang="en-US"/>
        </a:p>
      </dgm:t>
    </dgm:pt>
    <dgm:pt modelId="{16F25041-E7E1-4ED0-8CCD-F118EAB62ACE}" type="sibTrans" cxnId="{DC19AB91-22ED-4463-AA96-A760BFCA3798}">
      <dgm:prSet/>
      <dgm:spPr/>
      <dgm:t>
        <a:bodyPr/>
        <a:lstStyle/>
        <a:p>
          <a:endParaRPr lang="zh-TW" altLang="en-US"/>
        </a:p>
      </dgm:t>
    </dgm:pt>
    <dgm:pt modelId="{AAC1C75E-0F66-4B1C-A01C-CD5C21BB4D94}">
      <dgm:prSet/>
      <dgm:spPr/>
      <dgm:t>
        <a:bodyPr/>
        <a:lstStyle/>
        <a:p>
          <a:r>
            <a:rPr lang="en-US" altLang="zh-TW" dirty="0">
              <a:latin typeface="+mn-lt"/>
              <a:ea typeface="標楷體" panose="03000509000000000000" pitchFamily="65" charset="-120"/>
            </a:rPr>
            <a:t>Analytical Tasks </a:t>
          </a:r>
          <a:r>
            <a:rPr lang="zh-TW" altLang="en-US" dirty="0">
              <a:latin typeface="+mn-lt"/>
              <a:ea typeface="標楷體" panose="03000509000000000000" pitchFamily="65" charset="-120"/>
            </a:rPr>
            <a:t>（分析任務） </a:t>
          </a:r>
        </a:p>
      </dgm:t>
    </dgm:pt>
    <dgm:pt modelId="{AD954EAA-AE68-4BC0-8721-A95CA15BF8F4}" type="parTrans" cxnId="{9AAC3E93-C0D8-4B90-A616-235D297AA031}">
      <dgm:prSet/>
      <dgm:spPr/>
      <dgm:t>
        <a:bodyPr/>
        <a:lstStyle/>
        <a:p>
          <a:endParaRPr lang="zh-TW" altLang="en-US"/>
        </a:p>
      </dgm:t>
    </dgm:pt>
    <dgm:pt modelId="{60DA640E-4B46-47A6-9546-9816D8BBD695}" type="sibTrans" cxnId="{9AAC3E93-C0D8-4B90-A616-235D297AA031}">
      <dgm:prSet/>
      <dgm:spPr/>
      <dgm:t>
        <a:bodyPr/>
        <a:lstStyle/>
        <a:p>
          <a:endParaRPr lang="zh-TW" altLang="en-US"/>
        </a:p>
      </dgm:t>
    </dgm:pt>
    <dgm:pt modelId="{A553D1E1-5864-4A65-8668-C425BCFDA7E4}">
      <dgm:prSet/>
      <dgm:spPr/>
      <dgm:t>
        <a:bodyPr/>
        <a:lstStyle/>
        <a:p>
          <a:r>
            <a:rPr lang="en-US" altLang="zh-TW" dirty="0">
              <a:latin typeface="+mn-lt"/>
              <a:ea typeface="標楷體" panose="03000509000000000000" pitchFamily="65" charset="-120"/>
            </a:rPr>
            <a:t>Judgment Tasks </a:t>
          </a:r>
          <a:r>
            <a:rPr lang="zh-TW" altLang="en-US" dirty="0">
              <a:latin typeface="+mn-lt"/>
              <a:ea typeface="標楷體" panose="03000509000000000000" pitchFamily="65" charset="-120"/>
            </a:rPr>
            <a:t>（判斷</a:t>
          </a:r>
          <a:r>
            <a:rPr lang="en-US" altLang="zh-TW" dirty="0">
              <a:latin typeface="+mn-lt"/>
              <a:ea typeface="標楷體" panose="03000509000000000000" pitchFamily="65" charset="-120"/>
            </a:rPr>
            <a:t>/</a:t>
          </a:r>
          <a:r>
            <a:rPr lang="zh-TW" altLang="en-US" dirty="0">
              <a:latin typeface="+mn-lt"/>
              <a:ea typeface="標楷體" panose="03000509000000000000" pitchFamily="65" charset="-120"/>
            </a:rPr>
            <a:t>評鑑任務） </a:t>
          </a:r>
        </a:p>
      </dgm:t>
    </dgm:pt>
    <dgm:pt modelId="{8D87531F-355D-4072-AF66-5B5142698719}" type="parTrans" cxnId="{AC1D53A2-C595-424D-8CD5-2C70F30C069A}">
      <dgm:prSet/>
      <dgm:spPr/>
      <dgm:t>
        <a:bodyPr/>
        <a:lstStyle/>
        <a:p>
          <a:endParaRPr lang="zh-TW" altLang="en-US"/>
        </a:p>
      </dgm:t>
    </dgm:pt>
    <dgm:pt modelId="{36A279DB-8605-4485-BF59-A6CD0E2F2544}" type="sibTrans" cxnId="{AC1D53A2-C595-424D-8CD5-2C70F30C069A}">
      <dgm:prSet/>
      <dgm:spPr/>
      <dgm:t>
        <a:bodyPr/>
        <a:lstStyle/>
        <a:p>
          <a:endParaRPr lang="zh-TW" altLang="en-US"/>
        </a:p>
      </dgm:t>
    </dgm:pt>
    <dgm:pt modelId="{EE88AF57-779F-4779-BC73-62CABCD8CBDE}">
      <dgm:prSet/>
      <dgm:spPr/>
      <dgm:t>
        <a:bodyPr/>
        <a:lstStyle/>
        <a:p>
          <a:r>
            <a:rPr lang="en-US" altLang="zh-TW" dirty="0">
              <a:latin typeface="+mn-lt"/>
              <a:ea typeface="標楷體" panose="03000509000000000000" pitchFamily="65" charset="-120"/>
            </a:rPr>
            <a:t>Scientific Tasks </a:t>
          </a:r>
          <a:r>
            <a:rPr lang="zh-TW" altLang="en-US" dirty="0">
              <a:latin typeface="+mn-lt"/>
              <a:ea typeface="標楷體" panose="03000509000000000000" pitchFamily="65" charset="-120"/>
            </a:rPr>
            <a:t>（科學性任務） </a:t>
          </a:r>
        </a:p>
      </dgm:t>
    </dgm:pt>
    <dgm:pt modelId="{67406F1E-F8F1-43A6-9A1B-017FD90D5639}" type="parTrans" cxnId="{E614D1E1-35EB-4DE2-B7A0-2CCD5547DC7E}">
      <dgm:prSet/>
      <dgm:spPr/>
      <dgm:t>
        <a:bodyPr/>
        <a:lstStyle/>
        <a:p>
          <a:endParaRPr lang="zh-TW" altLang="en-US"/>
        </a:p>
      </dgm:t>
    </dgm:pt>
    <dgm:pt modelId="{8E096911-C8DE-414E-96CF-EAA90E435834}" type="sibTrans" cxnId="{E614D1E1-35EB-4DE2-B7A0-2CCD5547DC7E}">
      <dgm:prSet/>
      <dgm:spPr/>
      <dgm:t>
        <a:bodyPr/>
        <a:lstStyle/>
        <a:p>
          <a:endParaRPr lang="zh-TW" altLang="en-US"/>
        </a:p>
      </dgm:t>
    </dgm:pt>
    <dgm:pt modelId="{036D2321-04F6-4020-91D0-34942E0440D2}" type="pres">
      <dgm:prSet presAssocID="{82937AAE-E8EE-4901-9FAD-BFE541992118}" presName="diagram" presStyleCnt="0">
        <dgm:presLayoutVars>
          <dgm:dir/>
          <dgm:resizeHandles val="exact"/>
        </dgm:presLayoutVars>
      </dgm:prSet>
      <dgm:spPr/>
    </dgm:pt>
    <dgm:pt modelId="{AD881FAE-B8B2-456A-B8D8-12C7EF683AB7}" type="pres">
      <dgm:prSet presAssocID="{AB31FBD6-B9B2-4BCC-870E-566DC8D6A7BE}" presName="node" presStyleLbl="node1" presStyleIdx="0" presStyleCnt="12">
        <dgm:presLayoutVars>
          <dgm:bulletEnabled val="1"/>
        </dgm:presLayoutVars>
      </dgm:prSet>
      <dgm:spPr/>
    </dgm:pt>
    <dgm:pt modelId="{736E02DA-0254-43EF-98F9-6B296F645131}" type="pres">
      <dgm:prSet presAssocID="{609D933B-6C11-4A55-A6CC-5BB8F36DEA89}" presName="sibTrans" presStyleCnt="0"/>
      <dgm:spPr/>
    </dgm:pt>
    <dgm:pt modelId="{3A0FC051-FE75-4B99-8C8E-9A311E8E9959}" type="pres">
      <dgm:prSet presAssocID="{82BCF857-6913-485C-BCD2-C0C6D85E66B3}" presName="node" presStyleLbl="node1" presStyleIdx="1" presStyleCnt="12">
        <dgm:presLayoutVars>
          <dgm:bulletEnabled val="1"/>
        </dgm:presLayoutVars>
      </dgm:prSet>
      <dgm:spPr/>
    </dgm:pt>
    <dgm:pt modelId="{02E5CC29-ED48-4B5D-AA51-C21112AF0C45}" type="pres">
      <dgm:prSet presAssocID="{79FF78CE-4CBD-4DEC-AEEB-53D849812EA6}" presName="sibTrans" presStyleCnt="0"/>
      <dgm:spPr/>
    </dgm:pt>
    <dgm:pt modelId="{A52A42B3-F1F4-47AB-AB43-DB7A5F077001}" type="pres">
      <dgm:prSet presAssocID="{5D0ADFC5-3EE8-49B7-8F09-1C1E7C76C57F}" presName="node" presStyleLbl="node1" presStyleIdx="2" presStyleCnt="12">
        <dgm:presLayoutVars>
          <dgm:bulletEnabled val="1"/>
        </dgm:presLayoutVars>
      </dgm:prSet>
      <dgm:spPr/>
    </dgm:pt>
    <dgm:pt modelId="{786E157D-1D2E-4226-AE75-3C14F9707A73}" type="pres">
      <dgm:prSet presAssocID="{3B453059-3493-48E2-B9DA-9BED6D0C28F9}" presName="sibTrans" presStyleCnt="0"/>
      <dgm:spPr/>
    </dgm:pt>
    <dgm:pt modelId="{387A39E6-A628-4705-87BE-89D4D0E1B490}" type="pres">
      <dgm:prSet presAssocID="{D2B32AA1-242E-4D7A-B004-7FCBC3CCF73A}" presName="node" presStyleLbl="node1" presStyleIdx="3" presStyleCnt="12">
        <dgm:presLayoutVars>
          <dgm:bulletEnabled val="1"/>
        </dgm:presLayoutVars>
      </dgm:prSet>
      <dgm:spPr/>
    </dgm:pt>
    <dgm:pt modelId="{5975C5DE-0706-401B-B8CB-6D2278A6E2A0}" type="pres">
      <dgm:prSet presAssocID="{27D6993E-2713-4874-83A0-D0E34FE6CE61}" presName="sibTrans" presStyleCnt="0"/>
      <dgm:spPr/>
    </dgm:pt>
    <dgm:pt modelId="{EA8C01BA-F58A-4F12-8103-BBCBE70DEEA8}" type="pres">
      <dgm:prSet presAssocID="{54AC85DF-9D6C-4D60-8379-277FD04C0706}" presName="node" presStyleLbl="node1" presStyleIdx="4" presStyleCnt="12">
        <dgm:presLayoutVars>
          <dgm:bulletEnabled val="1"/>
        </dgm:presLayoutVars>
      </dgm:prSet>
      <dgm:spPr/>
    </dgm:pt>
    <dgm:pt modelId="{5F5B7ACA-E3AB-4685-88C2-2545350B38B4}" type="pres">
      <dgm:prSet presAssocID="{A6905D9D-403C-4809-A694-39D1129C11A7}" presName="sibTrans" presStyleCnt="0"/>
      <dgm:spPr/>
    </dgm:pt>
    <dgm:pt modelId="{B47D10A0-4E1B-4D5A-A67D-A747E8F6D1BE}" type="pres">
      <dgm:prSet presAssocID="{A7530FD9-C831-4DD9-A276-70C5582CBBB2}" presName="node" presStyleLbl="node1" presStyleIdx="5" presStyleCnt="12">
        <dgm:presLayoutVars>
          <dgm:bulletEnabled val="1"/>
        </dgm:presLayoutVars>
      </dgm:prSet>
      <dgm:spPr/>
    </dgm:pt>
    <dgm:pt modelId="{41179D17-EB11-4A25-9ABE-033ECFD7DACE}" type="pres">
      <dgm:prSet presAssocID="{4F5008A1-DCE9-4BD3-A3AF-94C97CDB28C7}" presName="sibTrans" presStyleCnt="0"/>
      <dgm:spPr/>
    </dgm:pt>
    <dgm:pt modelId="{C9287D84-2F84-40B8-A4E4-EFF912E5FC9B}" type="pres">
      <dgm:prSet presAssocID="{996ACBA9-D020-4BCD-96AA-FF9228DE494F}" presName="node" presStyleLbl="node1" presStyleIdx="6" presStyleCnt="12">
        <dgm:presLayoutVars>
          <dgm:bulletEnabled val="1"/>
        </dgm:presLayoutVars>
      </dgm:prSet>
      <dgm:spPr/>
    </dgm:pt>
    <dgm:pt modelId="{596C5DFE-B068-444D-8B0B-204BEE91D373}" type="pres">
      <dgm:prSet presAssocID="{D9C42FF1-13B5-4477-B698-1215DBA1A662}" presName="sibTrans" presStyleCnt="0"/>
      <dgm:spPr/>
    </dgm:pt>
    <dgm:pt modelId="{4C631913-770D-4425-80B4-1558ED1A6CD5}" type="pres">
      <dgm:prSet presAssocID="{8B6F6C61-8DE5-4A91-835B-ACD2013C9259}" presName="node" presStyleLbl="node1" presStyleIdx="7" presStyleCnt="12">
        <dgm:presLayoutVars>
          <dgm:bulletEnabled val="1"/>
        </dgm:presLayoutVars>
      </dgm:prSet>
      <dgm:spPr/>
    </dgm:pt>
    <dgm:pt modelId="{128DC6C5-8F0B-411F-BCA4-944D34039F95}" type="pres">
      <dgm:prSet presAssocID="{905C8789-0F6F-4F02-A63A-75570F2A67DB}" presName="sibTrans" presStyleCnt="0"/>
      <dgm:spPr/>
    </dgm:pt>
    <dgm:pt modelId="{3B95C90F-9D39-4D83-898A-32F460F492A1}" type="pres">
      <dgm:prSet presAssocID="{9331CBE2-B586-40FB-92FC-C7D2957E1381}" presName="node" presStyleLbl="node1" presStyleIdx="8" presStyleCnt="12">
        <dgm:presLayoutVars>
          <dgm:bulletEnabled val="1"/>
        </dgm:presLayoutVars>
      </dgm:prSet>
      <dgm:spPr/>
    </dgm:pt>
    <dgm:pt modelId="{3831C44A-DB7B-49F1-8B5D-E32EECE92EF9}" type="pres">
      <dgm:prSet presAssocID="{16F25041-E7E1-4ED0-8CCD-F118EAB62ACE}" presName="sibTrans" presStyleCnt="0"/>
      <dgm:spPr/>
    </dgm:pt>
    <dgm:pt modelId="{2AC4D1AF-FF6D-4233-AA56-D977A3479075}" type="pres">
      <dgm:prSet presAssocID="{AAC1C75E-0F66-4B1C-A01C-CD5C21BB4D94}" presName="node" presStyleLbl="node1" presStyleIdx="9" presStyleCnt="12">
        <dgm:presLayoutVars>
          <dgm:bulletEnabled val="1"/>
        </dgm:presLayoutVars>
      </dgm:prSet>
      <dgm:spPr/>
    </dgm:pt>
    <dgm:pt modelId="{E6433CFE-4077-49D5-AC75-2AA5E2085185}" type="pres">
      <dgm:prSet presAssocID="{60DA640E-4B46-47A6-9546-9816D8BBD695}" presName="sibTrans" presStyleCnt="0"/>
      <dgm:spPr/>
    </dgm:pt>
    <dgm:pt modelId="{AD6E6D0E-531E-400B-93E7-EBFEF2C3D43D}" type="pres">
      <dgm:prSet presAssocID="{A553D1E1-5864-4A65-8668-C425BCFDA7E4}" presName="node" presStyleLbl="node1" presStyleIdx="10" presStyleCnt="12">
        <dgm:presLayoutVars>
          <dgm:bulletEnabled val="1"/>
        </dgm:presLayoutVars>
      </dgm:prSet>
      <dgm:spPr/>
    </dgm:pt>
    <dgm:pt modelId="{1332CE8D-B856-4BF3-90F8-FD9009E360F4}" type="pres">
      <dgm:prSet presAssocID="{36A279DB-8605-4485-BF59-A6CD0E2F2544}" presName="sibTrans" presStyleCnt="0"/>
      <dgm:spPr/>
    </dgm:pt>
    <dgm:pt modelId="{C6DCFF26-9B59-486A-B229-9574EFDDC5D5}" type="pres">
      <dgm:prSet presAssocID="{EE88AF57-779F-4779-BC73-62CABCD8CBDE}" presName="node" presStyleLbl="node1" presStyleIdx="11" presStyleCnt="12">
        <dgm:presLayoutVars>
          <dgm:bulletEnabled val="1"/>
        </dgm:presLayoutVars>
      </dgm:prSet>
      <dgm:spPr/>
    </dgm:pt>
  </dgm:ptLst>
  <dgm:cxnLst>
    <dgm:cxn modelId="{0D888B01-0A5E-4976-B9F7-0983528CC99B}" srcId="{82937AAE-E8EE-4901-9FAD-BFE541992118}" destId="{5D0ADFC5-3EE8-49B7-8F09-1C1E7C76C57F}" srcOrd="2" destOrd="0" parTransId="{59A35820-D8C2-4F34-859C-814301976E66}" sibTransId="{3B453059-3493-48E2-B9DA-9BED6D0C28F9}"/>
    <dgm:cxn modelId="{D700CA09-7099-42F6-AE4B-C5A480D1DA21}" type="presOf" srcId="{54AC85DF-9D6C-4D60-8379-277FD04C0706}" destId="{EA8C01BA-F58A-4F12-8103-BBCBE70DEEA8}" srcOrd="0" destOrd="0" presId="urn:microsoft.com/office/officeart/2005/8/layout/default"/>
    <dgm:cxn modelId="{DF74EA0A-F000-4380-B972-307E69F8B5CA}" type="presOf" srcId="{82BCF857-6913-485C-BCD2-C0C6D85E66B3}" destId="{3A0FC051-FE75-4B99-8C8E-9A311E8E9959}" srcOrd="0" destOrd="0" presId="urn:microsoft.com/office/officeart/2005/8/layout/default"/>
    <dgm:cxn modelId="{31EED70F-63F6-43B7-8BCA-6FCEEB75A066}" type="presOf" srcId="{82937AAE-E8EE-4901-9FAD-BFE541992118}" destId="{036D2321-04F6-4020-91D0-34942E0440D2}" srcOrd="0" destOrd="0" presId="urn:microsoft.com/office/officeart/2005/8/layout/default"/>
    <dgm:cxn modelId="{54BB0614-F828-4BA8-8556-1E80098CD582}" srcId="{82937AAE-E8EE-4901-9FAD-BFE541992118}" destId="{AB31FBD6-B9B2-4BCC-870E-566DC8D6A7BE}" srcOrd="0" destOrd="0" parTransId="{5D70F70E-BA88-445C-A3C4-81F80F805F29}" sibTransId="{609D933B-6C11-4A55-A6CC-5BB8F36DEA89}"/>
    <dgm:cxn modelId="{9947E022-B24C-43E5-A35D-7D982553B9FA}" type="presOf" srcId="{A553D1E1-5864-4A65-8668-C425BCFDA7E4}" destId="{AD6E6D0E-531E-400B-93E7-EBFEF2C3D43D}" srcOrd="0" destOrd="0" presId="urn:microsoft.com/office/officeart/2005/8/layout/default"/>
    <dgm:cxn modelId="{26453324-066E-4EC4-AED5-94B00C07475D}" type="presOf" srcId="{9331CBE2-B586-40FB-92FC-C7D2957E1381}" destId="{3B95C90F-9D39-4D83-898A-32F460F492A1}" srcOrd="0" destOrd="0" presId="urn:microsoft.com/office/officeart/2005/8/layout/default"/>
    <dgm:cxn modelId="{83211233-8BC3-4392-98A6-4C2BC82ED4B4}" srcId="{82937AAE-E8EE-4901-9FAD-BFE541992118}" destId="{996ACBA9-D020-4BCD-96AA-FF9228DE494F}" srcOrd="6" destOrd="0" parTransId="{3ADD7FAD-1B9D-41C5-8C5F-55AE36F48C9F}" sibTransId="{D9C42FF1-13B5-4477-B698-1215DBA1A662}"/>
    <dgm:cxn modelId="{7F640035-E6F2-46E0-8213-8DCF670EC71A}" srcId="{82937AAE-E8EE-4901-9FAD-BFE541992118}" destId="{A7530FD9-C831-4DD9-A276-70C5582CBBB2}" srcOrd="5" destOrd="0" parTransId="{25A58F79-606F-4309-AC44-CAFA8FD7D796}" sibTransId="{4F5008A1-DCE9-4BD3-A3AF-94C97CDB28C7}"/>
    <dgm:cxn modelId="{4DAEC938-5693-4AD6-88E2-5B624364BDA0}" type="presOf" srcId="{996ACBA9-D020-4BCD-96AA-FF9228DE494F}" destId="{C9287D84-2F84-40B8-A4E4-EFF912E5FC9B}" srcOrd="0" destOrd="0" presId="urn:microsoft.com/office/officeart/2005/8/layout/default"/>
    <dgm:cxn modelId="{A1F5205D-4E5F-4F49-9C42-D27123DCF393}" srcId="{82937AAE-E8EE-4901-9FAD-BFE541992118}" destId="{82BCF857-6913-485C-BCD2-C0C6D85E66B3}" srcOrd="1" destOrd="0" parTransId="{F006ADA3-80C0-4A4D-87B5-214BDE61B433}" sibTransId="{79FF78CE-4CBD-4DEC-AEEB-53D849812EA6}"/>
    <dgm:cxn modelId="{0FE8F668-9A81-4AEA-8953-B282E313C10F}" srcId="{82937AAE-E8EE-4901-9FAD-BFE541992118}" destId="{8B6F6C61-8DE5-4A91-835B-ACD2013C9259}" srcOrd="7" destOrd="0" parTransId="{28D2E7BF-853F-4F60-B41D-13868312EEE7}" sibTransId="{905C8789-0F6F-4F02-A63A-75570F2A67DB}"/>
    <dgm:cxn modelId="{2152E34B-8846-4C2D-8B9A-C1D48A751839}" type="presOf" srcId="{AB31FBD6-B9B2-4BCC-870E-566DC8D6A7BE}" destId="{AD881FAE-B8B2-456A-B8D8-12C7EF683AB7}" srcOrd="0" destOrd="0" presId="urn:microsoft.com/office/officeart/2005/8/layout/default"/>
    <dgm:cxn modelId="{10676959-3EC5-49F5-95CF-C283534C11A1}" type="presOf" srcId="{D2B32AA1-242E-4D7A-B004-7FCBC3CCF73A}" destId="{387A39E6-A628-4705-87BE-89D4D0E1B490}" srcOrd="0" destOrd="0" presId="urn:microsoft.com/office/officeart/2005/8/layout/default"/>
    <dgm:cxn modelId="{E1B01E7B-65F3-4C2A-8B1A-FEF549C54AC7}" type="presOf" srcId="{AAC1C75E-0F66-4B1C-A01C-CD5C21BB4D94}" destId="{2AC4D1AF-FF6D-4233-AA56-D977A3479075}" srcOrd="0" destOrd="0" presId="urn:microsoft.com/office/officeart/2005/8/layout/default"/>
    <dgm:cxn modelId="{661BEC86-C98D-46BE-A5AA-EE94236CB4FA}" srcId="{82937AAE-E8EE-4901-9FAD-BFE541992118}" destId="{54AC85DF-9D6C-4D60-8379-277FD04C0706}" srcOrd="4" destOrd="0" parTransId="{A2E6D83F-3217-4D3E-93B4-52C9FBECBCE8}" sibTransId="{A6905D9D-403C-4809-A694-39D1129C11A7}"/>
    <dgm:cxn modelId="{DC19AB91-22ED-4463-AA96-A760BFCA3798}" srcId="{82937AAE-E8EE-4901-9FAD-BFE541992118}" destId="{9331CBE2-B586-40FB-92FC-C7D2957E1381}" srcOrd="8" destOrd="0" parTransId="{208B59E2-CA69-4551-A225-A4FCB4F1ADFD}" sibTransId="{16F25041-E7E1-4ED0-8CCD-F118EAB62ACE}"/>
    <dgm:cxn modelId="{9AAC3E93-C0D8-4B90-A616-235D297AA031}" srcId="{82937AAE-E8EE-4901-9FAD-BFE541992118}" destId="{AAC1C75E-0F66-4B1C-A01C-CD5C21BB4D94}" srcOrd="9" destOrd="0" parTransId="{AD954EAA-AE68-4BC0-8721-A95CA15BF8F4}" sibTransId="{60DA640E-4B46-47A6-9546-9816D8BBD695}"/>
    <dgm:cxn modelId="{F406869E-072E-40B2-AA61-3C2657B46088}" type="presOf" srcId="{8B6F6C61-8DE5-4A91-835B-ACD2013C9259}" destId="{4C631913-770D-4425-80B4-1558ED1A6CD5}" srcOrd="0" destOrd="0" presId="urn:microsoft.com/office/officeart/2005/8/layout/default"/>
    <dgm:cxn modelId="{AC1D53A2-C595-424D-8CD5-2C70F30C069A}" srcId="{82937AAE-E8EE-4901-9FAD-BFE541992118}" destId="{A553D1E1-5864-4A65-8668-C425BCFDA7E4}" srcOrd="10" destOrd="0" parTransId="{8D87531F-355D-4072-AF66-5B5142698719}" sibTransId="{36A279DB-8605-4485-BF59-A6CD0E2F2544}"/>
    <dgm:cxn modelId="{DFF6C0A4-61BF-4A4C-9D03-9E8BFADE7FE3}" type="presOf" srcId="{EE88AF57-779F-4779-BC73-62CABCD8CBDE}" destId="{C6DCFF26-9B59-486A-B229-9574EFDDC5D5}" srcOrd="0" destOrd="0" presId="urn:microsoft.com/office/officeart/2005/8/layout/default"/>
    <dgm:cxn modelId="{F9F901D9-FBCE-4719-80F9-33D74CB2709A}" type="presOf" srcId="{5D0ADFC5-3EE8-49B7-8F09-1C1E7C76C57F}" destId="{A52A42B3-F1F4-47AB-AB43-DB7A5F077001}" srcOrd="0" destOrd="0" presId="urn:microsoft.com/office/officeart/2005/8/layout/default"/>
    <dgm:cxn modelId="{EDF7EDDE-F792-426F-957D-BAC93F588F45}" srcId="{82937AAE-E8EE-4901-9FAD-BFE541992118}" destId="{D2B32AA1-242E-4D7A-B004-7FCBC3CCF73A}" srcOrd="3" destOrd="0" parTransId="{16B7758F-BD2C-4B6F-BAD1-F0C3A51E985F}" sibTransId="{27D6993E-2713-4874-83A0-D0E34FE6CE61}"/>
    <dgm:cxn modelId="{E614D1E1-35EB-4DE2-B7A0-2CCD5547DC7E}" srcId="{82937AAE-E8EE-4901-9FAD-BFE541992118}" destId="{EE88AF57-779F-4779-BC73-62CABCD8CBDE}" srcOrd="11" destOrd="0" parTransId="{67406F1E-F8F1-43A6-9A1B-017FD90D5639}" sibTransId="{8E096911-C8DE-414E-96CF-EAA90E435834}"/>
    <dgm:cxn modelId="{5EEC1DF5-FEF2-425D-87C9-213B76FE4A20}" type="presOf" srcId="{A7530FD9-C831-4DD9-A276-70C5582CBBB2}" destId="{B47D10A0-4E1B-4D5A-A67D-A747E8F6D1BE}" srcOrd="0" destOrd="0" presId="urn:microsoft.com/office/officeart/2005/8/layout/default"/>
    <dgm:cxn modelId="{28CDF27A-3996-4373-899F-47A2A062E0B5}" type="presParOf" srcId="{036D2321-04F6-4020-91D0-34942E0440D2}" destId="{AD881FAE-B8B2-456A-B8D8-12C7EF683AB7}" srcOrd="0" destOrd="0" presId="urn:microsoft.com/office/officeart/2005/8/layout/default"/>
    <dgm:cxn modelId="{855375AA-EA1B-4CFA-9583-EF33272C6145}" type="presParOf" srcId="{036D2321-04F6-4020-91D0-34942E0440D2}" destId="{736E02DA-0254-43EF-98F9-6B296F645131}" srcOrd="1" destOrd="0" presId="urn:microsoft.com/office/officeart/2005/8/layout/default"/>
    <dgm:cxn modelId="{283E81FD-F42A-4CF3-AC55-94FC095B78F0}" type="presParOf" srcId="{036D2321-04F6-4020-91D0-34942E0440D2}" destId="{3A0FC051-FE75-4B99-8C8E-9A311E8E9959}" srcOrd="2" destOrd="0" presId="urn:microsoft.com/office/officeart/2005/8/layout/default"/>
    <dgm:cxn modelId="{B1BA7C93-455E-4CAE-B83D-5CE28788FF33}" type="presParOf" srcId="{036D2321-04F6-4020-91D0-34942E0440D2}" destId="{02E5CC29-ED48-4B5D-AA51-C21112AF0C45}" srcOrd="3" destOrd="0" presId="urn:microsoft.com/office/officeart/2005/8/layout/default"/>
    <dgm:cxn modelId="{CBB1AA90-E686-4322-BAD6-BD494FF7E58B}" type="presParOf" srcId="{036D2321-04F6-4020-91D0-34942E0440D2}" destId="{A52A42B3-F1F4-47AB-AB43-DB7A5F077001}" srcOrd="4" destOrd="0" presId="urn:microsoft.com/office/officeart/2005/8/layout/default"/>
    <dgm:cxn modelId="{A64EC54C-F4C6-462F-A8EF-062F416151CA}" type="presParOf" srcId="{036D2321-04F6-4020-91D0-34942E0440D2}" destId="{786E157D-1D2E-4226-AE75-3C14F9707A73}" srcOrd="5" destOrd="0" presId="urn:microsoft.com/office/officeart/2005/8/layout/default"/>
    <dgm:cxn modelId="{BC235FC1-5A0B-433A-938D-A3D64B55A799}" type="presParOf" srcId="{036D2321-04F6-4020-91D0-34942E0440D2}" destId="{387A39E6-A628-4705-87BE-89D4D0E1B490}" srcOrd="6" destOrd="0" presId="urn:microsoft.com/office/officeart/2005/8/layout/default"/>
    <dgm:cxn modelId="{E59AF7C7-30B9-408B-811B-55F80385199F}" type="presParOf" srcId="{036D2321-04F6-4020-91D0-34942E0440D2}" destId="{5975C5DE-0706-401B-B8CB-6D2278A6E2A0}" srcOrd="7" destOrd="0" presId="urn:microsoft.com/office/officeart/2005/8/layout/default"/>
    <dgm:cxn modelId="{6896F504-1C4E-4BE3-BB7D-42E6417760E3}" type="presParOf" srcId="{036D2321-04F6-4020-91D0-34942E0440D2}" destId="{EA8C01BA-F58A-4F12-8103-BBCBE70DEEA8}" srcOrd="8" destOrd="0" presId="urn:microsoft.com/office/officeart/2005/8/layout/default"/>
    <dgm:cxn modelId="{A475959C-A595-4C0C-AFF6-F010735FA4FF}" type="presParOf" srcId="{036D2321-04F6-4020-91D0-34942E0440D2}" destId="{5F5B7ACA-E3AB-4685-88C2-2545350B38B4}" srcOrd="9" destOrd="0" presId="urn:microsoft.com/office/officeart/2005/8/layout/default"/>
    <dgm:cxn modelId="{E94C3FFC-7839-42F0-80C3-35BE1D3D69BD}" type="presParOf" srcId="{036D2321-04F6-4020-91D0-34942E0440D2}" destId="{B47D10A0-4E1B-4D5A-A67D-A747E8F6D1BE}" srcOrd="10" destOrd="0" presId="urn:microsoft.com/office/officeart/2005/8/layout/default"/>
    <dgm:cxn modelId="{0A4C797D-759F-457C-A2FC-B4D876292F44}" type="presParOf" srcId="{036D2321-04F6-4020-91D0-34942E0440D2}" destId="{41179D17-EB11-4A25-9ABE-033ECFD7DACE}" srcOrd="11" destOrd="0" presId="urn:microsoft.com/office/officeart/2005/8/layout/default"/>
    <dgm:cxn modelId="{73AE15E4-2409-43B6-8DB5-B5713F067E64}" type="presParOf" srcId="{036D2321-04F6-4020-91D0-34942E0440D2}" destId="{C9287D84-2F84-40B8-A4E4-EFF912E5FC9B}" srcOrd="12" destOrd="0" presId="urn:microsoft.com/office/officeart/2005/8/layout/default"/>
    <dgm:cxn modelId="{25E75F75-6708-48A8-AF3C-0B06ABAA05BB}" type="presParOf" srcId="{036D2321-04F6-4020-91D0-34942E0440D2}" destId="{596C5DFE-B068-444D-8B0B-204BEE91D373}" srcOrd="13" destOrd="0" presId="urn:microsoft.com/office/officeart/2005/8/layout/default"/>
    <dgm:cxn modelId="{43D87F02-1DB9-42AE-A16C-4625B8A92860}" type="presParOf" srcId="{036D2321-04F6-4020-91D0-34942E0440D2}" destId="{4C631913-770D-4425-80B4-1558ED1A6CD5}" srcOrd="14" destOrd="0" presId="urn:microsoft.com/office/officeart/2005/8/layout/default"/>
    <dgm:cxn modelId="{0EF06D06-1493-4B99-8F34-9060199FCD3F}" type="presParOf" srcId="{036D2321-04F6-4020-91D0-34942E0440D2}" destId="{128DC6C5-8F0B-411F-BCA4-944D34039F95}" srcOrd="15" destOrd="0" presId="urn:microsoft.com/office/officeart/2005/8/layout/default"/>
    <dgm:cxn modelId="{7A5EF662-67CD-4342-A563-5F1C0BD72991}" type="presParOf" srcId="{036D2321-04F6-4020-91D0-34942E0440D2}" destId="{3B95C90F-9D39-4D83-898A-32F460F492A1}" srcOrd="16" destOrd="0" presId="urn:microsoft.com/office/officeart/2005/8/layout/default"/>
    <dgm:cxn modelId="{70D85EF9-CE6A-4243-877C-1003A59C5944}" type="presParOf" srcId="{036D2321-04F6-4020-91D0-34942E0440D2}" destId="{3831C44A-DB7B-49F1-8B5D-E32EECE92EF9}" srcOrd="17" destOrd="0" presId="urn:microsoft.com/office/officeart/2005/8/layout/default"/>
    <dgm:cxn modelId="{A5B10ABB-8AC8-4357-9F8A-28C6F9D74CAB}" type="presParOf" srcId="{036D2321-04F6-4020-91D0-34942E0440D2}" destId="{2AC4D1AF-FF6D-4233-AA56-D977A3479075}" srcOrd="18" destOrd="0" presId="urn:microsoft.com/office/officeart/2005/8/layout/default"/>
    <dgm:cxn modelId="{6A5945B1-2F18-44B0-9096-E2722D0BA3DA}" type="presParOf" srcId="{036D2321-04F6-4020-91D0-34942E0440D2}" destId="{E6433CFE-4077-49D5-AC75-2AA5E2085185}" srcOrd="19" destOrd="0" presId="urn:microsoft.com/office/officeart/2005/8/layout/default"/>
    <dgm:cxn modelId="{3EA1388F-F357-4FF8-A8A2-1A64FCBD9D06}" type="presParOf" srcId="{036D2321-04F6-4020-91D0-34942E0440D2}" destId="{AD6E6D0E-531E-400B-93E7-EBFEF2C3D43D}" srcOrd="20" destOrd="0" presId="urn:microsoft.com/office/officeart/2005/8/layout/default"/>
    <dgm:cxn modelId="{E422CFDB-BD29-41B2-8B65-C638CA7A7359}" type="presParOf" srcId="{036D2321-04F6-4020-91D0-34942E0440D2}" destId="{1332CE8D-B856-4BF3-90F8-FD9009E360F4}" srcOrd="21" destOrd="0" presId="urn:microsoft.com/office/officeart/2005/8/layout/default"/>
    <dgm:cxn modelId="{1F53FC97-D15A-4A91-B8EF-5F6B803A1A57}" type="presParOf" srcId="{036D2321-04F6-4020-91D0-34942E0440D2}" destId="{C6DCFF26-9B59-486A-B229-9574EFDDC5D5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81FAE-B8B2-456A-B8D8-12C7EF683AB7}">
      <dsp:nvSpPr>
        <dsp:cNvPr id="0" name=""/>
        <dsp:cNvSpPr/>
      </dsp:nvSpPr>
      <dsp:spPr>
        <a:xfrm>
          <a:off x="2960" y="339570"/>
          <a:ext cx="2348861" cy="1409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latin typeface="+mn-lt"/>
              <a:ea typeface="標楷體" panose="03000509000000000000" pitchFamily="65" charset="-120"/>
            </a:rPr>
            <a:t>Retelling Tasks</a:t>
          </a:r>
          <a:r>
            <a:rPr lang="zh-TW" altLang="en-US" sz="2200" kern="1200" dirty="0">
              <a:latin typeface="+mn-lt"/>
              <a:ea typeface="標楷體" panose="03000509000000000000" pitchFamily="65" charset="-120"/>
            </a:rPr>
            <a:t>（報告</a:t>
          </a:r>
          <a:r>
            <a:rPr lang="en-US" altLang="zh-TW" sz="2200" kern="1200" dirty="0">
              <a:latin typeface="+mn-lt"/>
              <a:ea typeface="標楷體" panose="03000509000000000000" pitchFamily="65" charset="-120"/>
            </a:rPr>
            <a:t>/</a:t>
          </a:r>
          <a:r>
            <a:rPr lang="zh-TW" altLang="en-US" sz="2200" kern="1200" dirty="0">
              <a:latin typeface="+mn-lt"/>
              <a:ea typeface="標楷體" panose="03000509000000000000" pitchFamily="65" charset="-120"/>
            </a:rPr>
            <a:t>重述任務） </a:t>
          </a:r>
        </a:p>
      </dsp:txBody>
      <dsp:txXfrm>
        <a:off x="2960" y="339570"/>
        <a:ext cx="2348861" cy="1409316"/>
      </dsp:txXfrm>
    </dsp:sp>
    <dsp:sp modelId="{3A0FC051-FE75-4B99-8C8E-9A311E8E9959}">
      <dsp:nvSpPr>
        <dsp:cNvPr id="0" name=""/>
        <dsp:cNvSpPr/>
      </dsp:nvSpPr>
      <dsp:spPr>
        <a:xfrm>
          <a:off x="2586708" y="339570"/>
          <a:ext cx="2348861" cy="1409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latin typeface="+mn-lt"/>
              <a:ea typeface="標楷體" panose="03000509000000000000" pitchFamily="65" charset="-120"/>
            </a:rPr>
            <a:t>Compilation Tasks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latin typeface="+mn-lt"/>
              <a:ea typeface="標楷體" panose="03000509000000000000" pitchFamily="65" charset="-120"/>
            </a:rPr>
            <a:t>（編輯</a:t>
          </a:r>
          <a:r>
            <a:rPr lang="en-US" altLang="zh-TW" sz="2200" kern="1200" dirty="0">
              <a:latin typeface="+mn-lt"/>
              <a:ea typeface="標楷體" panose="03000509000000000000" pitchFamily="65" charset="-120"/>
            </a:rPr>
            <a:t>/</a:t>
          </a:r>
          <a:r>
            <a:rPr lang="zh-TW" altLang="en-US" sz="2200" kern="1200" dirty="0">
              <a:latin typeface="+mn-lt"/>
              <a:ea typeface="標楷體" panose="03000509000000000000" pitchFamily="65" charset="-120"/>
            </a:rPr>
            <a:t>整理任務） </a:t>
          </a:r>
        </a:p>
      </dsp:txBody>
      <dsp:txXfrm>
        <a:off x="2586708" y="339570"/>
        <a:ext cx="2348861" cy="1409316"/>
      </dsp:txXfrm>
    </dsp:sp>
    <dsp:sp modelId="{A52A42B3-F1F4-47AB-AB43-DB7A5F077001}">
      <dsp:nvSpPr>
        <dsp:cNvPr id="0" name=""/>
        <dsp:cNvSpPr/>
      </dsp:nvSpPr>
      <dsp:spPr>
        <a:xfrm>
          <a:off x="5170455" y="339570"/>
          <a:ext cx="2348861" cy="1409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latin typeface="+mn-lt"/>
              <a:ea typeface="標楷體" panose="03000509000000000000" pitchFamily="65" charset="-120"/>
            </a:rPr>
            <a:t>Mystery Tasks </a:t>
          </a:r>
          <a:r>
            <a:rPr lang="zh-TW" altLang="en-US" sz="2200" kern="1200" dirty="0">
              <a:latin typeface="+mn-lt"/>
              <a:ea typeface="標楷體" panose="03000509000000000000" pitchFamily="65" charset="-120"/>
            </a:rPr>
            <a:t>（探索</a:t>
          </a:r>
          <a:r>
            <a:rPr lang="en-US" altLang="zh-TW" sz="2200" kern="1200" dirty="0">
              <a:latin typeface="+mn-lt"/>
              <a:ea typeface="標楷體" panose="03000509000000000000" pitchFamily="65" charset="-120"/>
            </a:rPr>
            <a:t>/</a:t>
          </a:r>
          <a:r>
            <a:rPr lang="zh-TW" altLang="en-US" sz="2200" kern="1200" dirty="0">
              <a:latin typeface="+mn-lt"/>
              <a:ea typeface="標楷體" panose="03000509000000000000" pitchFamily="65" charset="-120"/>
            </a:rPr>
            <a:t>解謎任務） </a:t>
          </a:r>
        </a:p>
      </dsp:txBody>
      <dsp:txXfrm>
        <a:off x="5170455" y="339570"/>
        <a:ext cx="2348861" cy="1409316"/>
      </dsp:txXfrm>
    </dsp:sp>
    <dsp:sp modelId="{387A39E6-A628-4705-87BE-89D4D0E1B490}">
      <dsp:nvSpPr>
        <dsp:cNvPr id="0" name=""/>
        <dsp:cNvSpPr/>
      </dsp:nvSpPr>
      <dsp:spPr>
        <a:xfrm>
          <a:off x="7754202" y="339570"/>
          <a:ext cx="2348861" cy="1409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latin typeface="+mn-lt"/>
              <a:ea typeface="標楷體" panose="03000509000000000000" pitchFamily="65" charset="-120"/>
            </a:rPr>
            <a:t>Journalistic Tasks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latin typeface="+mn-lt"/>
              <a:ea typeface="標楷體" panose="03000509000000000000" pitchFamily="65" charset="-120"/>
            </a:rPr>
            <a:t>（採訪</a:t>
          </a:r>
          <a:r>
            <a:rPr lang="en-US" altLang="zh-TW" sz="2200" kern="1200" dirty="0">
              <a:latin typeface="+mn-lt"/>
              <a:ea typeface="標楷體" panose="03000509000000000000" pitchFamily="65" charset="-120"/>
            </a:rPr>
            <a:t>/</a:t>
          </a:r>
          <a:r>
            <a:rPr lang="zh-TW" altLang="en-US" sz="2200" kern="1200" dirty="0">
              <a:latin typeface="+mn-lt"/>
              <a:ea typeface="標楷體" panose="03000509000000000000" pitchFamily="65" charset="-120"/>
            </a:rPr>
            <a:t>報導任務） </a:t>
          </a:r>
        </a:p>
      </dsp:txBody>
      <dsp:txXfrm>
        <a:off x="7754202" y="339570"/>
        <a:ext cx="2348861" cy="1409316"/>
      </dsp:txXfrm>
    </dsp:sp>
    <dsp:sp modelId="{EA8C01BA-F58A-4F12-8103-BBCBE70DEEA8}">
      <dsp:nvSpPr>
        <dsp:cNvPr id="0" name=""/>
        <dsp:cNvSpPr/>
      </dsp:nvSpPr>
      <dsp:spPr>
        <a:xfrm>
          <a:off x="2960" y="1983773"/>
          <a:ext cx="2348861" cy="1409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latin typeface="+mn-lt"/>
              <a:ea typeface="標楷體" panose="03000509000000000000" pitchFamily="65" charset="-120"/>
            </a:rPr>
            <a:t>Design Tasks </a:t>
          </a:r>
          <a:r>
            <a:rPr lang="zh-TW" altLang="en-US" sz="2200" kern="1200" dirty="0">
              <a:latin typeface="+mn-lt"/>
              <a:ea typeface="標楷體" panose="03000509000000000000" pitchFamily="65" charset="-120"/>
            </a:rPr>
            <a:t>（設計任務） </a:t>
          </a:r>
        </a:p>
      </dsp:txBody>
      <dsp:txXfrm>
        <a:off x="2960" y="1983773"/>
        <a:ext cx="2348861" cy="1409316"/>
      </dsp:txXfrm>
    </dsp:sp>
    <dsp:sp modelId="{B47D10A0-4E1B-4D5A-A67D-A747E8F6D1BE}">
      <dsp:nvSpPr>
        <dsp:cNvPr id="0" name=""/>
        <dsp:cNvSpPr/>
      </dsp:nvSpPr>
      <dsp:spPr>
        <a:xfrm>
          <a:off x="2586708" y="1983773"/>
          <a:ext cx="2348861" cy="1409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latin typeface="+mn-lt"/>
              <a:ea typeface="標楷體" panose="03000509000000000000" pitchFamily="65" charset="-120"/>
            </a:rPr>
            <a:t>Creative Product Tasks</a:t>
          </a:r>
          <a:r>
            <a:rPr lang="zh-TW" altLang="en-US" sz="2200" kern="1200" dirty="0">
              <a:latin typeface="+mn-lt"/>
              <a:ea typeface="標楷體" panose="03000509000000000000" pitchFamily="65" charset="-120"/>
            </a:rPr>
            <a:t>（創作任務） </a:t>
          </a:r>
        </a:p>
      </dsp:txBody>
      <dsp:txXfrm>
        <a:off x="2586708" y="1983773"/>
        <a:ext cx="2348861" cy="1409316"/>
      </dsp:txXfrm>
    </dsp:sp>
    <dsp:sp modelId="{C9287D84-2F84-40B8-A4E4-EFF912E5FC9B}">
      <dsp:nvSpPr>
        <dsp:cNvPr id="0" name=""/>
        <dsp:cNvSpPr/>
      </dsp:nvSpPr>
      <dsp:spPr>
        <a:xfrm>
          <a:off x="5170455" y="1983773"/>
          <a:ext cx="2348861" cy="1409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latin typeface="+mn-lt"/>
              <a:ea typeface="標楷體" panose="03000509000000000000" pitchFamily="65" charset="-120"/>
            </a:rPr>
            <a:t>Consensus Building Tasks </a:t>
          </a:r>
          <a:r>
            <a:rPr lang="zh-TW" altLang="en-US" sz="2200" kern="1200" dirty="0">
              <a:latin typeface="+mn-lt"/>
              <a:ea typeface="標楷體" panose="03000509000000000000" pitchFamily="65" charset="-120"/>
            </a:rPr>
            <a:t>（整合意見任務） </a:t>
          </a:r>
        </a:p>
      </dsp:txBody>
      <dsp:txXfrm>
        <a:off x="5170455" y="1983773"/>
        <a:ext cx="2348861" cy="1409316"/>
      </dsp:txXfrm>
    </dsp:sp>
    <dsp:sp modelId="{4C631913-770D-4425-80B4-1558ED1A6CD5}">
      <dsp:nvSpPr>
        <dsp:cNvPr id="0" name=""/>
        <dsp:cNvSpPr/>
      </dsp:nvSpPr>
      <dsp:spPr>
        <a:xfrm>
          <a:off x="7754202" y="1983773"/>
          <a:ext cx="2348861" cy="1409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latin typeface="+mn-lt"/>
              <a:ea typeface="標楷體" panose="03000509000000000000" pitchFamily="65" charset="-120"/>
            </a:rPr>
            <a:t>Persuasion Tasks </a:t>
          </a:r>
          <a:r>
            <a:rPr lang="zh-TW" altLang="en-US" sz="2200" kern="1200" dirty="0">
              <a:latin typeface="+mn-lt"/>
              <a:ea typeface="標楷體" panose="03000509000000000000" pitchFamily="65" charset="-120"/>
            </a:rPr>
            <a:t>（說服任務） </a:t>
          </a:r>
        </a:p>
      </dsp:txBody>
      <dsp:txXfrm>
        <a:off x="7754202" y="1983773"/>
        <a:ext cx="2348861" cy="1409316"/>
      </dsp:txXfrm>
    </dsp:sp>
    <dsp:sp modelId="{3B95C90F-9D39-4D83-898A-32F460F492A1}">
      <dsp:nvSpPr>
        <dsp:cNvPr id="0" name=""/>
        <dsp:cNvSpPr/>
      </dsp:nvSpPr>
      <dsp:spPr>
        <a:xfrm>
          <a:off x="2960" y="3627976"/>
          <a:ext cx="2348861" cy="1409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latin typeface="+mn-lt"/>
              <a:ea typeface="標楷體" panose="03000509000000000000" pitchFamily="65" charset="-120"/>
            </a:rPr>
            <a:t>Self-Knowledge Tasks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kern="1200" dirty="0">
              <a:latin typeface="+mn-lt"/>
              <a:ea typeface="標楷體" panose="03000509000000000000" pitchFamily="65" charset="-120"/>
            </a:rPr>
            <a:t>（自我探索任務） </a:t>
          </a:r>
        </a:p>
      </dsp:txBody>
      <dsp:txXfrm>
        <a:off x="2960" y="3627976"/>
        <a:ext cx="2348861" cy="1409316"/>
      </dsp:txXfrm>
    </dsp:sp>
    <dsp:sp modelId="{2AC4D1AF-FF6D-4233-AA56-D977A3479075}">
      <dsp:nvSpPr>
        <dsp:cNvPr id="0" name=""/>
        <dsp:cNvSpPr/>
      </dsp:nvSpPr>
      <dsp:spPr>
        <a:xfrm>
          <a:off x="2586708" y="3627976"/>
          <a:ext cx="2348861" cy="1409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latin typeface="+mn-lt"/>
              <a:ea typeface="標楷體" panose="03000509000000000000" pitchFamily="65" charset="-120"/>
            </a:rPr>
            <a:t>Analytical Tasks </a:t>
          </a:r>
          <a:r>
            <a:rPr lang="zh-TW" altLang="en-US" sz="2200" kern="1200" dirty="0">
              <a:latin typeface="+mn-lt"/>
              <a:ea typeface="標楷體" panose="03000509000000000000" pitchFamily="65" charset="-120"/>
            </a:rPr>
            <a:t>（分析任務） </a:t>
          </a:r>
        </a:p>
      </dsp:txBody>
      <dsp:txXfrm>
        <a:off x="2586708" y="3627976"/>
        <a:ext cx="2348861" cy="1409316"/>
      </dsp:txXfrm>
    </dsp:sp>
    <dsp:sp modelId="{AD6E6D0E-531E-400B-93E7-EBFEF2C3D43D}">
      <dsp:nvSpPr>
        <dsp:cNvPr id="0" name=""/>
        <dsp:cNvSpPr/>
      </dsp:nvSpPr>
      <dsp:spPr>
        <a:xfrm>
          <a:off x="5170455" y="3627976"/>
          <a:ext cx="2348861" cy="1409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latin typeface="+mn-lt"/>
              <a:ea typeface="標楷體" panose="03000509000000000000" pitchFamily="65" charset="-120"/>
            </a:rPr>
            <a:t>Judgment Tasks </a:t>
          </a:r>
          <a:r>
            <a:rPr lang="zh-TW" altLang="en-US" sz="2200" kern="1200" dirty="0">
              <a:latin typeface="+mn-lt"/>
              <a:ea typeface="標楷體" panose="03000509000000000000" pitchFamily="65" charset="-120"/>
            </a:rPr>
            <a:t>（判斷</a:t>
          </a:r>
          <a:r>
            <a:rPr lang="en-US" altLang="zh-TW" sz="2200" kern="1200" dirty="0">
              <a:latin typeface="+mn-lt"/>
              <a:ea typeface="標楷體" panose="03000509000000000000" pitchFamily="65" charset="-120"/>
            </a:rPr>
            <a:t>/</a:t>
          </a:r>
          <a:r>
            <a:rPr lang="zh-TW" altLang="en-US" sz="2200" kern="1200" dirty="0">
              <a:latin typeface="+mn-lt"/>
              <a:ea typeface="標楷體" panose="03000509000000000000" pitchFamily="65" charset="-120"/>
            </a:rPr>
            <a:t>評鑑任務） </a:t>
          </a:r>
        </a:p>
      </dsp:txBody>
      <dsp:txXfrm>
        <a:off x="5170455" y="3627976"/>
        <a:ext cx="2348861" cy="1409316"/>
      </dsp:txXfrm>
    </dsp:sp>
    <dsp:sp modelId="{C6DCFF26-9B59-486A-B229-9574EFDDC5D5}">
      <dsp:nvSpPr>
        <dsp:cNvPr id="0" name=""/>
        <dsp:cNvSpPr/>
      </dsp:nvSpPr>
      <dsp:spPr>
        <a:xfrm>
          <a:off x="7754202" y="3627976"/>
          <a:ext cx="2348861" cy="1409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latin typeface="+mn-lt"/>
              <a:ea typeface="標楷體" panose="03000509000000000000" pitchFamily="65" charset="-120"/>
            </a:rPr>
            <a:t>Scientific Tasks </a:t>
          </a:r>
          <a:r>
            <a:rPr lang="zh-TW" altLang="en-US" sz="2200" kern="1200" dirty="0">
              <a:latin typeface="+mn-lt"/>
              <a:ea typeface="標楷體" panose="03000509000000000000" pitchFamily="65" charset="-120"/>
            </a:rPr>
            <a:t>（科學性任務） </a:t>
          </a:r>
        </a:p>
      </dsp:txBody>
      <dsp:txXfrm>
        <a:off x="7754202" y="3627976"/>
        <a:ext cx="2348861" cy="1409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F99EC-8EFF-4CBF-81D8-74E648D90109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85444-B6FB-4B2D-9B0A-AC594A68DE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000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3852" y="8685929"/>
            <a:ext cx="2972547" cy="45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05" tIns="44053" rIns="88105" bIns="44053" anchor="b"/>
          <a:lstStyle>
            <a:lvl1pPr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4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44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84455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27AD04-FF1C-484A-BC43-5CE455C7CAA6}" type="slidenum">
              <a:rPr kumimoji="0" lang="zh-TW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rPr>
              <a:pPr marL="0" marR="0" lvl="0" indent="0" algn="r" defTabSz="8445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TW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05" tIns="44053" rIns="88105" bIns="44053"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0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5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rgbClr val="FFFF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py.com/s/fFiPP8bQg7C147gb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py.com/s/fFiPP8bQg7C147gb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copy.com/s/fFiPP8bQg7C147gb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py.com/s/fFiPP8bQg7C147gb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copy.com/s/fFiPP8bQg7C147g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D4E90B-E440-4B19-BB60-A1B4BBA57C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/>
              <a:t>以「核心統念」為基礎</a:t>
            </a:r>
            <a:br>
              <a:rPr lang="en-US" altLang="zh-TW" dirty="0"/>
            </a:br>
            <a:r>
              <a:rPr lang="zh-TW" altLang="en-US" dirty="0"/>
              <a:t>的課程／教學設計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F082731-20F8-4B8E-8FD3-0A58BAE803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3372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真正理解的六層面</a:t>
            </a:r>
          </a:p>
        </p:txBody>
      </p:sp>
      <p:sp>
        <p:nvSpPr>
          <p:cNvPr id="71683" name="內容版面配置區 2"/>
          <p:cNvSpPr>
            <a:spLocks noGrp="1"/>
          </p:cNvSpPr>
          <p:nvPr>
            <p:ph idx="1"/>
          </p:nvPr>
        </p:nvSpPr>
        <p:spPr>
          <a:xfrm>
            <a:off x="1981200" y="2266949"/>
            <a:ext cx="8229600" cy="385921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zh-TW" dirty="0"/>
              <a:t>   1.</a:t>
            </a:r>
            <a:r>
              <a:rPr lang="zh-TW" altLang="en-US" dirty="0"/>
              <a:t>學生能</a:t>
            </a:r>
            <a:r>
              <a:rPr lang="zh-TW" altLang="en-US" dirty="0">
                <a:solidFill>
                  <a:srgbClr val="FFFF00"/>
                </a:solidFill>
              </a:rPr>
              <a:t>說明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zh-TW" dirty="0"/>
              <a:t>   2.</a:t>
            </a:r>
            <a:r>
              <a:rPr lang="zh-TW" altLang="en-US" dirty="0"/>
              <a:t>學生能</a:t>
            </a:r>
            <a:r>
              <a:rPr lang="zh-TW" altLang="en-US" dirty="0">
                <a:solidFill>
                  <a:srgbClr val="FFFF00"/>
                </a:solidFill>
              </a:rPr>
              <a:t>詮釋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zh-TW" dirty="0"/>
              <a:t>   3.</a:t>
            </a:r>
            <a:r>
              <a:rPr lang="zh-TW" altLang="en-US" dirty="0"/>
              <a:t>學生能</a:t>
            </a:r>
            <a:r>
              <a:rPr lang="zh-TW" altLang="en-US" dirty="0">
                <a:solidFill>
                  <a:srgbClr val="FFFF00"/>
                </a:solidFill>
              </a:rPr>
              <a:t>應用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zh-TW" dirty="0"/>
              <a:t>   4.</a:t>
            </a:r>
            <a:r>
              <a:rPr lang="zh-TW" altLang="en-US" dirty="0"/>
              <a:t>學生掌握</a:t>
            </a:r>
            <a:r>
              <a:rPr lang="zh-TW" altLang="en-US" dirty="0">
                <a:solidFill>
                  <a:srgbClr val="FFFF00"/>
                </a:solidFill>
              </a:rPr>
              <a:t>觀點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zh-TW" dirty="0"/>
              <a:t>   5.</a:t>
            </a:r>
            <a:r>
              <a:rPr lang="zh-TW" altLang="en-US" dirty="0"/>
              <a:t>學生有</a:t>
            </a:r>
            <a:r>
              <a:rPr lang="zh-TW" altLang="en-US" dirty="0">
                <a:solidFill>
                  <a:srgbClr val="FFFF00"/>
                </a:solidFill>
              </a:rPr>
              <a:t>同理心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zh-TW" dirty="0"/>
              <a:t>   6.</a:t>
            </a:r>
            <a:r>
              <a:rPr lang="zh-TW" altLang="en-US" dirty="0"/>
              <a:t>學生有</a:t>
            </a:r>
            <a:r>
              <a:rPr lang="zh-TW" altLang="en-US" dirty="0">
                <a:solidFill>
                  <a:srgbClr val="FFFF00"/>
                </a:solidFill>
              </a:rPr>
              <a:t>自知之明</a:t>
            </a:r>
          </a:p>
        </p:txBody>
      </p:sp>
    </p:spTree>
    <p:extLst>
      <p:ext uri="{BB962C8B-B14F-4D97-AF65-F5344CB8AC3E}">
        <p14:creationId xmlns:p14="http://schemas.microsoft.com/office/powerpoint/2010/main" val="97882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57625" y="274638"/>
            <a:ext cx="7262241" cy="850106"/>
          </a:xfrm>
        </p:spPr>
        <p:txBody>
          <a:bodyPr/>
          <a:lstStyle/>
          <a:p>
            <a:r>
              <a:rPr lang="zh-TW" altLang="en-US" dirty="0"/>
              <a:t>真正理解的六個層面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035726"/>
              </p:ext>
            </p:extLst>
          </p:nvPr>
        </p:nvGraphicFramePr>
        <p:xfrm>
          <a:off x="323850" y="1138155"/>
          <a:ext cx="11125200" cy="5393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7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22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層面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說明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95">
                <a:tc>
                  <a:txBody>
                    <a:bodyPr/>
                    <a:lstStyle/>
                    <a:p>
                      <a:r>
                        <a:rPr lang="en-US" altLang="zh-TW" sz="2400" b="1" dirty="0">
                          <a:latin typeface="+mn-lt"/>
                          <a:ea typeface="微軟正黑體" panose="020B0604030504040204" pitchFamily="34" charset="-120"/>
                        </a:rPr>
                        <a:t>Explanation </a:t>
                      </a:r>
                    </a:p>
                    <a:p>
                      <a:r>
                        <a:rPr lang="zh-TW" altLang="en-US" sz="2400" b="1" dirty="0">
                          <a:latin typeface="+mn-lt"/>
                          <a:ea typeface="微軟正黑體" panose="020B0604030504040204" pitchFamily="34" charset="-120"/>
                        </a:rPr>
                        <a:t>說明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利用學習歷程中的證據</a:t>
                      </a: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作業與評量結果</a:t>
                      </a: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來證明、推論、描述、設計與實證學習主題內容。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95">
                <a:tc>
                  <a:txBody>
                    <a:bodyPr/>
                    <a:lstStyle/>
                    <a:p>
                      <a:r>
                        <a:rPr lang="en-US" altLang="zh-TW" sz="2400" b="1" dirty="0">
                          <a:latin typeface="+mn-lt"/>
                          <a:ea typeface="微軟正黑體" panose="020B0604030504040204" pitchFamily="34" charset="-120"/>
                        </a:rPr>
                        <a:t>Interpretation </a:t>
                      </a:r>
                    </a:p>
                    <a:p>
                      <a:r>
                        <a:rPr lang="zh-TW" altLang="en-US" sz="2400" b="1" dirty="0">
                          <a:latin typeface="+mn-lt"/>
                          <a:ea typeface="微軟正黑體" panose="020B0604030504040204" pitchFamily="34" charset="-120"/>
                        </a:rPr>
                        <a:t>詮釋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轉化所學的新知識創造新事物。例如提出批評</a:t>
                      </a: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建設性</a:t>
                      </a: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、類比、隱喻、翻譯與預測等個人見解。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95">
                <a:tc>
                  <a:txBody>
                    <a:bodyPr/>
                    <a:lstStyle/>
                    <a:p>
                      <a:r>
                        <a:rPr lang="en-US" altLang="zh-TW" sz="2400" b="1" dirty="0">
                          <a:latin typeface="+mn-lt"/>
                          <a:ea typeface="微軟正黑體" panose="020B0604030504040204" pitchFamily="34" charset="-120"/>
                        </a:rPr>
                        <a:t>Application </a:t>
                      </a:r>
                    </a:p>
                    <a:p>
                      <a:r>
                        <a:rPr lang="zh-TW" altLang="en-US" sz="2400" b="1" dirty="0">
                          <a:latin typeface="+mn-lt"/>
                          <a:ea typeface="微軟正黑體" panose="020B0604030504040204" pitchFamily="34" charset="-120"/>
                        </a:rPr>
                        <a:t>應用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將所學應用於新的、獨特的，或未知情境脈絡。例如創作、發明、解決與測試等活動。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9895">
                <a:tc>
                  <a:txBody>
                    <a:bodyPr/>
                    <a:lstStyle/>
                    <a:p>
                      <a:r>
                        <a:rPr lang="en-US" altLang="zh-TW" sz="2400" b="1" dirty="0">
                          <a:latin typeface="+mn-lt"/>
                          <a:ea typeface="微軟正黑體" panose="020B0604030504040204" pitchFamily="34" charset="-120"/>
                        </a:rPr>
                        <a:t>Perspective </a:t>
                      </a:r>
                    </a:p>
                    <a:p>
                      <a:r>
                        <a:rPr lang="zh-TW" altLang="en-US" sz="2400" b="1" dirty="0">
                          <a:latin typeface="+mn-lt"/>
                          <a:ea typeface="微軟正黑體" panose="020B0604030504040204" pitchFamily="34" charset="-120"/>
                        </a:rPr>
                        <a:t>觀點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提出對事件、主題或情境的個人看法，並做出分析與結論。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9895">
                <a:tc>
                  <a:txBody>
                    <a:bodyPr/>
                    <a:lstStyle/>
                    <a:p>
                      <a:r>
                        <a:rPr lang="en-US" altLang="zh-TW" sz="2400" b="1" dirty="0">
                          <a:latin typeface="+mn-lt"/>
                          <a:ea typeface="微軟正黑體" panose="020B0604030504040204" pitchFamily="34" charset="-120"/>
                        </a:rPr>
                        <a:t>Empathy </a:t>
                      </a:r>
                    </a:p>
                    <a:p>
                      <a:r>
                        <a:rPr lang="zh-TW" altLang="en-US" sz="2400" b="1" dirty="0">
                          <a:latin typeface="+mn-lt"/>
                          <a:ea typeface="微軟正黑體" panose="020B0604030504040204" pitchFamily="34" charset="-120"/>
                        </a:rPr>
                        <a:t>同理心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展現設身處地為他人著想的能力。例如參與角色扮演、解讀他人想法，以及分析、辯護他人行為等。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9895">
                <a:tc>
                  <a:txBody>
                    <a:bodyPr/>
                    <a:lstStyle/>
                    <a:p>
                      <a:r>
                        <a:rPr lang="en-US" altLang="zh-TW" sz="2200" b="1" dirty="0">
                          <a:latin typeface="+mn-lt"/>
                          <a:ea typeface="微軟正黑體" panose="020B0604030504040204" pitchFamily="34" charset="-120"/>
                        </a:rPr>
                        <a:t>Self-Knowledge</a:t>
                      </a:r>
                    </a:p>
                    <a:p>
                      <a:r>
                        <a:rPr lang="zh-TW" altLang="en-US" sz="2400" b="1" dirty="0">
                          <a:latin typeface="+mn-lt"/>
                          <a:ea typeface="微軟正黑體" panose="020B0604030504040204" pitchFamily="34" charset="-120"/>
                        </a:rPr>
                        <a:t>自我認識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自我反思與評價，以及闡述反思後產生洞見為何，尤其要能持續監控與改善自我對資訊的蒐集、組織與分析的能力。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847528" y="6453339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kern="0" dirty="0">
                <a:solidFill>
                  <a:sysClr val="windowText" lastClr="000000"/>
                </a:solidFill>
              </a:rPr>
              <a:t>參考：黃淑馨（</a:t>
            </a:r>
            <a:r>
              <a:rPr lang="en-US" altLang="zh-TW" sz="1200" kern="0" dirty="0">
                <a:solidFill>
                  <a:sysClr val="windowText" lastClr="000000"/>
                </a:solidFill>
              </a:rPr>
              <a:t>2014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）。</a:t>
            </a:r>
            <a:r>
              <a:rPr lang="zh-TW" altLang="en-US" sz="1200" b="1" kern="0" dirty="0">
                <a:solidFill>
                  <a:sysClr val="windowText" lastClr="000000"/>
                </a:solidFill>
              </a:rPr>
              <a:t>諮詢委員如何協助老師進行共同備課？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（</a:t>
            </a:r>
            <a:r>
              <a:rPr lang="en-US" altLang="zh-TW" sz="1200" kern="0" dirty="0">
                <a:solidFill>
                  <a:sysClr val="windowText" lastClr="000000"/>
                </a:solidFill>
              </a:rPr>
              <a:t>PPT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）。發表於：學習領導與學習共同體計畫縣市諮詢團隊共識營，</a:t>
            </a:r>
            <a:r>
              <a:rPr lang="en-US" altLang="zh-TW" sz="1200" kern="0" dirty="0">
                <a:solidFill>
                  <a:sysClr val="windowText" lastClr="000000"/>
                </a:solidFill>
              </a:rPr>
              <a:t>2014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年</a:t>
            </a:r>
            <a:r>
              <a:rPr lang="en-US" altLang="zh-TW" sz="1200" kern="0" dirty="0">
                <a:solidFill>
                  <a:sysClr val="windowText" lastClr="000000"/>
                </a:solidFill>
              </a:rPr>
              <a:t>6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月</a:t>
            </a:r>
            <a:r>
              <a:rPr lang="en-US" altLang="zh-TW" sz="1200" kern="0" dirty="0">
                <a:solidFill>
                  <a:sysClr val="windowText" lastClr="000000"/>
                </a:solidFill>
              </a:rPr>
              <a:t>14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日。取自：</a:t>
            </a:r>
            <a:r>
              <a:rPr lang="en-US" altLang="zh-TW" sz="1200" kern="0" dirty="0">
                <a:solidFill>
                  <a:sysClr val="windowText" lastClr="000000"/>
                </a:solidFill>
                <a:hlinkClick r:id="rId2"/>
              </a:rPr>
              <a:t>https://www.copy.com/s/fFiPP8bQg7C147gb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2676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03C022-1501-4FE2-A7E6-02EC676C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透過關鍵提問促進學生的理解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01A8D0-5037-4BC4-92A4-8E7029ECA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+mn-lt"/>
              </a:rPr>
              <a:t>關鍵提問（</a:t>
            </a:r>
            <a:r>
              <a:rPr lang="en-US" altLang="zh-TW" dirty="0">
                <a:latin typeface="+mn-lt"/>
              </a:rPr>
              <a:t>essential</a:t>
            </a:r>
            <a:r>
              <a:rPr lang="zh-TW" altLang="en-US" dirty="0">
                <a:latin typeface="+mn-lt"/>
              </a:rPr>
              <a:t> </a:t>
            </a:r>
            <a:r>
              <a:rPr lang="en-US" altLang="zh-TW" dirty="0">
                <a:latin typeface="+mn-lt"/>
              </a:rPr>
              <a:t>questions</a:t>
            </a:r>
            <a:r>
              <a:rPr lang="zh-TW" altLang="en-US" dirty="0">
                <a:latin typeface="+mn-lt"/>
              </a:rPr>
              <a:t>）</a:t>
            </a:r>
            <a:endParaRPr lang="en-US" altLang="zh-TW" dirty="0">
              <a:latin typeface="+mn-lt"/>
            </a:endParaRPr>
          </a:p>
          <a:p>
            <a:r>
              <a:rPr lang="zh-TW" altLang="en-US">
                <a:latin typeface="+mn-lt"/>
              </a:rPr>
              <a:t>運用理解的六個層面腦力激盪關鍵提問</a:t>
            </a:r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46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BED087-4737-4FB0-9A5E-B506814A7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任務型學習：核心統念的好夥伴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B9F2E7-528B-42E1-BB87-E9268DAA8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5214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B76B89-6C2E-4D8A-8CB3-02179AF94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透過學習任務設計促進學生的理解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AE4F58-F685-491F-A1CA-C02ACE219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探究</a:t>
            </a:r>
            <a:endParaRPr lang="en-US" altLang="zh-TW" dirty="0"/>
          </a:p>
          <a:p>
            <a:r>
              <a:rPr lang="zh-TW" altLang="en-US" dirty="0"/>
              <a:t>統整</a:t>
            </a:r>
            <a:endParaRPr lang="en-US" altLang="zh-TW" dirty="0"/>
          </a:p>
          <a:p>
            <a:r>
              <a:rPr lang="zh-TW" altLang="en-US" dirty="0"/>
              <a:t>有意義學習</a:t>
            </a:r>
            <a:endParaRPr lang="en-US" altLang="zh-TW" dirty="0"/>
          </a:p>
          <a:p>
            <a:r>
              <a:rPr lang="zh-TW" altLang="en-US" dirty="0"/>
              <a:t>學習動機與問題意識</a:t>
            </a:r>
          </a:p>
        </p:txBody>
      </p:sp>
    </p:spTree>
    <p:extLst>
      <p:ext uri="{BB962C8B-B14F-4D97-AF65-F5344CB8AC3E}">
        <p14:creationId xmlns:p14="http://schemas.microsoft.com/office/powerpoint/2010/main" val="278409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981199" y="116632"/>
            <a:ext cx="9077325" cy="864096"/>
          </a:xfrm>
        </p:spPr>
        <p:txBody>
          <a:bodyPr/>
          <a:lstStyle/>
          <a:p>
            <a:r>
              <a:rPr lang="en-US" altLang="zh-TW" dirty="0"/>
              <a:t>GRASPS</a:t>
            </a:r>
            <a:r>
              <a:rPr lang="zh-TW" altLang="en-US" dirty="0"/>
              <a:t>實作任務設計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477695"/>
              </p:ext>
            </p:extLst>
          </p:nvPr>
        </p:nvGraphicFramePr>
        <p:xfrm>
          <a:off x="762000" y="980728"/>
          <a:ext cx="10296525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23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設計要素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內涵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014">
                <a:tc>
                  <a:txBody>
                    <a:bodyPr/>
                    <a:lstStyle/>
                    <a:p>
                      <a:r>
                        <a:rPr lang="en-US" altLang="zh-TW" sz="2400" b="1" dirty="0">
                          <a:latin typeface="+mn-lt"/>
                          <a:ea typeface="微軟正黑體" panose="020B0604030504040204" pitchFamily="34" charset="-120"/>
                        </a:rPr>
                        <a:t>Goal </a:t>
                      </a:r>
                    </a:p>
                    <a:p>
                      <a:r>
                        <a:rPr lang="zh-TW" altLang="en-US" sz="2400" b="1" dirty="0">
                          <a:latin typeface="+mn-lt"/>
                          <a:ea typeface="微軟正黑體" panose="020B0604030504040204" pitchFamily="34" charset="-120"/>
                        </a:rPr>
                        <a:t>目標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希望學習者在實作任務成果上能達成學習目標，或解決問題與挑戰，或克服障礙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270">
                <a:tc>
                  <a:txBody>
                    <a:bodyPr/>
                    <a:lstStyle/>
                    <a:p>
                      <a:r>
                        <a:rPr lang="en-US" altLang="zh-TW" sz="2400" b="1" dirty="0">
                          <a:latin typeface="+mn-lt"/>
                          <a:ea typeface="微軟正黑體" panose="020B0604030504040204" pitchFamily="34" charset="-120"/>
                        </a:rPr>
                        <a:t>Role </a:t>
                      </a:r>
                    </a:p>
                    <a:p>
                      <a:r>
                        <a:rPr lang="zh-TW" altLang="en-US" sz="2400" b="1" dirty="0">
                          <a:latin typeface="+mn-lt"/>
                          <a:ea typeface="微軟正黑體" panose="020B0604030504040204" pitchFamily="34" charset="-120"/>
                        </a:rPr>
                        <a:t>角色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學習者在實作任務中扮演的角色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270">
                <a:tc>
                  <a:txBody>
                    <a:bodyPr/>
                    <a:lstStyle/>
                    <a:p>
                      <a:r>
                        <a:rPr lang="en-US" altLang="zh-TW" sz="2400" b="1" dirty="0">
                          <a:latin typeface="+mn-lt"/>
                          <a:ea typeface="微軟正黑體" panose="020B0604030504040204" pitchFamily="34" charset="-120"/>
                        </a:rPr>
                        <a:t>Audience</a:t>
                      </a:r>
                    </a:p>
                    <a:p>
                      <a:r>
                        <a:rPr lang="zh-TW" altLang="en-US" sz="2400" b="1" dirty="0">
                          <a:latin typeface="+mn-lt"/>
                          <a:ea typeface="微軟正黑體" panose="020B0604030504040204" pitchFamily="34" charset="-120"/>
                        </a:rPr>
                        <a:t>對象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實作任務中的互動對象或利害關係者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270">
                <a:tc>
                  <a:txBody>
                    <a:bodyPr/>
                    <a:lstStyle/>
                    <a:p>
                      <a:r>
                        <a:rPr lang="en-US" altLang="zh-TW" sz="2400" b="1" dirty="0">
                          <a:latin typeface="+mn-lt"/>
                          <a:ea typeface="微軟正黑體" panose="020B0604030504040204" pitchFamily="34" charset="-120"/>
                        </a:rPr>
                        <a:t>Situation </a:t>
                      </a:r>
                    </a:p>
                    <a:p>
                      <a:r>
                        <a:rPr lang="zh-TW" altLang="en-US" sz="2400" b="1" dirty="0">
                          <a:latin typeface="+mn-lt"/>
                          <a:ea typeface="微軟正黑體" panose="020B0604030504040204" pitchFamily="34" charset="-120"/>
                        </a:rPr>
                        <a:t>情境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實作任務的情境與環境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8270">
                <a:tc>
                  <a:txBody>
                    <a:bodyPr/>
                    <a:lstStyle/>
                    <a:p>
                      <a:r>
                        <a:rPr lang="en-US" altLang="zh-TW" sz="2400" b="1" dirty="0">
                          <a:latin typeface="+mn-lt"/>
                          <a:ea typeface="微軟正黑體" panose="020B0604030504040204" pitchFamily="34" charset="-120"/>
                        </a:rPr>
                        <a:t>Performance </a:t>
                      </a:r>
                      <a:r>
                        <a:rPr lang="zh-TW" altLang="en-US" sz="2400" b="1" dirty="0">
                          <a:latin typeface="+mn-lt"/>
                          <a:ea typeface="微軟正黑體" panose="020B0604030504040204" pitchFamily="34" charset="-120"/>
                        </a:rPr>
                        <a:t>表現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學習者在經歷實作任務後所產出的成果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8270">
                <a:tc>
                  <a:txBody>
                    <a:bodyPr/>
                    <a:lstStyle/>
                    <a:p>
                      <a:r>
                        <a:rPr lang="en-US" altLang="zh-TW" sz="2400" b="1" dirty="0">
                          <a:latin typeface="+mn-lt"/>
                          <a:ea typeface="微軟正黑體" panose="020B0604030504040204" pitchFamily="34" charset="-120"/>
                        </a:rPr>
                        <a:t>Standards </a:t>
                      </a:r>
                    </a:p>
                    <a:p>
                      <a:r>
                        <a:rPr lang="zh-TW" altLang="en-US" sz="2400" b="1" dirty="0">
                          <a:latin typeface="+mn-lt"/>
                          <a:ea typeface="微軟正黑體" panose="020B0604030504040204" pitchFamily="34" charset="-120"/>
                        </a:rPr>
                        <a:t>標準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評量學習者實作任務成效的要求標準 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即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Rubrics) 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847528" y="6453339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kern="0" dirty="0">
                <a:solidFill>
                  <a:sysClr val="windowText" lastClr="000000"/>
                </a:solidFill>
              </a:rPr>
              <a:t>參考：黃淑馨（</a:t>
            </a:r>
            <a:r>
              <a:rPr lang="en-US" altLang="zh-TW" sz="1200" kern="0" dirty="0">
                <a:solidFill>
                  <a:sysClr val="windowText" lastClr="000000"/>
                </a:solidFill>
              </a:rPr>
              <a:t>2014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）。</a:t>
            </a:r>
            <a:r>
              <a:rPr lang="zh-TW" altLang="en-US" sz="1200" b="1" kern="0" dirty="0">
                <a:solidFill>
                  <a:sysClr val="windowText" lastClr="000000"/>
                </a:solidFill>
              </a:rPr>
              <a:t>諮詢委員如何協助老師進行共同備課？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（</a:t>
            </a:r>
            <a:r>
              <a:rPr lang="en-US" altLang="zh-TW" sz="1200" kern="0" dirty="0">
                <a:solidFill>
                  <a:sysClr val="windowText" lastClr="000000"/>
                </a:solidFill>
              </a:rPr>
              <a:t>PPT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）。發表於：學習領導與學習共同體計畫縣市諮詢團隊共識營，</a:t>
            </a:r>
            <a:r>
              <a:rPr lang="en-US" altLang="zh-TW" sz="1200" kern="0" dirty="0">
                <a:solidFill>
                  <a:sysClr val="windowText" lastClr="000000"/>
                </a:solidFill>
              </a:rPr>
              <a:t>2014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年</a:t>
            </a:r>
            <a:r>
              <a:rPr lang="en-US" altLang="zh-TW" sz="1200" kern="0" dirty="0">
                <a:solidFill>
                  <a:sysClr val="windowText" lastClr="000000"/>
                </a:solidFill>
              </a:rPr>
              <a:t>6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月</a:t>
            </a:r>
            <a:r>
              <a:rPr lang="en-US" altLang="zh-TW" sz="1200" kern="0" dirty="0">
                <a:solidFill>
                  <a:sysClr val="windowText" lastClr="000000"/>
                </a:solidFill>
              </a:rPr>
              <a:t>14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日。取自：</a:t>
            </a:r>
            <a:r>
              <a:rPr lang="en-US" altLang="zh-TW" sz="1200" kern="0" dirty="0">
                <a:solidFill>
                  <a:sysClr val="windowText" lastClr="000000"/>
                </a:solidFill>
                <a:hlinkClick r:id="rId2"/>
              </a:rPr>
              <a:t>https://www.copy.com/s/fFiPP8bQg7C147gb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656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86988" y="274638"/>
            <a:ext cx="6900111" cy="850106"/>
          </a:xfrm>
        </p:spPr>
        <p:txBody>
          <a:bodyPr/>
          <a:lstStyle/>
          <a:p>
            <a:r>
              <a:rPr lang="zh-TW" altLang="en-US" dirty="0"/>
              <a:t>實作任務類型示例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6F2BEBFB-3367-4BE9-8A28-EF117CB274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220367"/>
              </p:ext>
            </p:extLst>
          </p:nvPr>
        </p:nvGraphicFramePr>
        <p:xfrm>
          <a:off x="981075" y="1206500"/>
          <a:ext cx="10106025" cy="5376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847528" y="6453339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kern="0" dirty="0">
                <a:solidFill>
                  <a:sysClr val="windowText" lastClr="000000"/>
                </a:solidFill>
              </a:rPr>
              <a:t>參考：黃淑馨（</a:t>
            </a:r>
            <a:r>
              <a:rPr lang="en-US" altLang="zh-TW" sz="1200" kern="0" dirty="0">
                <a:solidFill>
                  <a:sysClr val="windowText" lastClr="000000"/>
                </a:solidFill>
              </a:rPr>
              <a:t>2014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）。</a:t>
            </a:r>
            <a:r>
              <a:rPr lang="zh-TW" altLang="en-US" sz="1200" b="1" kern="0" dirty="0">
                <a:solidFill>
                  <a:sysClr val="windowText" lastClr="000000"/>
                </a:solidFill>
              </a:rPr>
              <a:t>諮詢委員如何協助老師進行共同備課？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（</a:t>
            </a:r>
            <a:r>
              <a:rPr lang="en-US" altLang="zh-TW" sz="1200" kern="0" dirty="0">
                <a:solidFill>
                  <a:sysClr val="windowText" lastClr="000000"/>
                </a:solidFill>
              </a:rPr>
              <a:t>PPT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）。發表於：學習領導與學習共同體計畫縣市諮詢團隊共識營，</a:t>
            </a:r>
            <a:r>
              <a:rPr lang="en-US" altLang="zh-TW" sz="1200" kern="0" dirty="0">
                <a:solidFill>
                  <a:sysClr val="windowText" lastClr="000000"/>
                </a:solidFill>
              </a:rPr>
              <a:t>2014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年</a:t>
            </a:r>
            <a:r>
              <a:rPr lang="en-US" altLang="zh-TW" sz="1200" kern="0" dirty="0">
                <a:solidFill>
                  <a:sysClr val="windowText" lastClr="000000"/>
                </a:solidFill>
              </a:rPr>
              <a:t>6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月</a:t>
            </a:r>
            <a:r>
              <a:rPr lang="en-US" altLang="zh-TW" sz="1200" kern="0" dirty="0">
                <a:solidFill>
                  <a:sysClr val="windowText" lastClr="000000"/>
                </a:solidFill>
              </a:rPr>
              <a:t>14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日。取自：</a:t>
            </a:r>
            <a:r>
              <a:rPr lang="en-US" altLang="zh-TW" sz="1200" kern="0" dirty="0">
                <a:solidFill>
                  <a:sysClr val="windowText" lastClr="000000"/>
                </a:solidFill>
                <a:hlinkClick r:id="rId7"/>
              </a:rPr>
              <a:t>https://www.copy.com/s/fFiPP8bQg7C147gb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8976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74948A-CFAE-4937-B352-70C46938F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課程／教學設計的重要思考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1D3E93-B1BE-4E86-9DA6-0005BC476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8153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91024" y="274638"/>
            <a:ext cx="6962775" cy="778098"/>
          </a:xfrm>
        </p:spPr>
        <p:txBody>
          <a:bodyPr/>
          <a:lstStyle/>
          <a:p>
            <a:r>
              <a:rPr lang="en-US" altLang="zh-TW" dirty="0">
                <a:cs typeface="+mn-cs"/>
              </a:rPr>
              <a:t>WHERETO</a:t>
            </a:r>
            <a:r>
              <a:rPr lang="zh-TW" altLang="en-US" dirty="0">
                <a:cs typeface="+mn-cs"/>
              </a:rPr>
              <a:t>的內涵說明 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973111"/>
              </p:ext>
            </p:extLst>
          </p:nvPr>
        </p:nvGraphicFramePr>
        <p:xfrm>
          <a:off x="809625" y="1124744"/>
          <a:ext cx="10544175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5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07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WHERETO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內涵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07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endParaRPr lang="zh-TW" alt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確保學習者了解學習主題</a:t>
                      </a:r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(What)</a:t>
                      </a:r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的發展方向</a:t>
                      </a:r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(Where)</a:t>
                      </a:r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與脈絡</a:t>
                      </a:r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(Why) </a:t>
                      </a:r>
                      <a:endParaRPr lang="zh-TW" altLang="en-US" sz="24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2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zh-TW" alt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從學習開始就引起</a:t>
                      </a:r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(Hook)</a:t>
                      </a:r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學習者的動機， 並繼續維持</a:t>
                      </a:r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(Hold)</a:t>
                      </a:r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其學習動機</a:t>
                      </a:r>
                      <a:endParaRPr lang="zh-TW" altLang="en-US" sz="24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2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zh-TW" alt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使學習者具備</a:t>
                      </a:r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(Equip)</a:t>
                      </a:r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必要的經驗</a:t>
                      </a:r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(Experience)</a:t>
                      </a:r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、工具、知識與技能，以探索</a:t>
                      </a:r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(Explore)</a:t>
                      </a:r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核心統念，達成評量目標</a:t>
                      </a:r>
                      <a:endParaRPr lang="zh-TW" altLang="en-US" sz="24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2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endParaRPr lang="zh-TW" alt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提供學習者多樣的機會去「深思」</a:t>
                      </a:r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(Rethink)</a:t>
                      </a:r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核心統念</a:t>
                      </a:r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(Big Ideas)</a:t>
                      </a:r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；「反思」</a:t>
                      </a:r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(Reflect)</a:t>
                      </a:r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學習進展，以及「修訂」</a:t>
                      </a:r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(Revise)</a:t>
                      </a:r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學習成果 </a:t>
                      </a:r>
                      <a:endParaRPr lang="zh-TW" altLang="en-US" sz="24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07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zh-TW" alt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提供多樣機會讓學習者能評估</a:t>
                      </a:r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(Evaluate)</a:t>
                      </a:r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自己的學習成效 </a:t>
                      </a:r>
                      <a:endParaRPr lang="zh-TW" altLang="en-US" sz="24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07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zh-TW" alt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針對學習者個人的才能、興趣與需求，作量身活動設計</a:t>
                      </a:r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(Tailored) </a:t>
                      </a:r>
                      <a:endParaRPr lang="zh-TW" altLang="en-US" sz="24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82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zh-TW" alt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系統性、組織化</a:t>
                      </a:r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(Organized)</a:t>
                      </a:r>
                      <a:r>
                        <a:rPr lang="zh-TW" alt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地提升學習者理解學習內容，而非淺薄地單向地照本宣科</a:t>
                      </a:r>
                      <a:r>
                        <a:rPr lang="en-US" altLang="zh-TW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(only coverage) </a:t>
                      </a:r>
                      <a:endParaRPr lang="zh-TW" altLang="en-US" sz="24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847528" y="6453339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kern="0" dirty="0">
                <a:solidFill>
                  <a:sysClr val="windowText" lastClr="000000"/>
                </a:solidFill>
              </a:rPr>
              <a:t>參考：黃淑馨（</a:t>
            </a:r>
            <a:r>
              <a:rPr lang="en-US" altLang="zh-TW" sz="1200" kern="0" dirty="0">
                <a:solidFill>
                  <a:sysClr val="windowText" lastClr="000000"/>
                </a:solidFill>
              </a:rPr>
              <a:t>2014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）。</a:t>
            </a:r>
            <a:r>
              <a:rPr lang="zh-TW" altLang="en-US" sz="1200" b="1" kern="0" dirty="0">
                <a:solidFill>
                  <a:sysClr val="windowText" lastClr="000000"/>
                </a:solidFill>
              </a:rPr>
              <a:t>諮詢委員如何協助老師進行共同備課？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（</a:t>
            </a:r>
            <a:r>
              <a:rPr lang="en-US" altLang="zh-TW" sz="1200" kern="0" dirty="0">
                <a:solidFill>
                  <a:sysClr val="windowText" lastClr="000000"/>
                </a:solidFill>
              </a:rPr>
              <a:t>PPT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）。發表於：學習領導與學習共同體計畫縣市諮詢團隊共識營，</a:t>
            </a:r>
            <a:r>
              <a:rPr lang="en-US" altLang="zh-TW" sz="1200" kern="0" dirty="0">
                <a:solidFill>
                  <a:sysClr val="windowText" lastClr="000000"/>
                </a:solidFill>
              </a:rPr>
              <a:t>2014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年</a:t>
            </a:r>
            <a:r>
              <a:rPr lang="en-US" altLang="zh-TW" sz="1200" kern="0" dirty="0">
                <a:solidFill>
                  <a:sysClr val="windowText" lastClr="000000"/>
                </a:solidFill>
              </a:rPr>
              <a:t>6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月</a:t>
            </a:r>
            <a:r>
              <a:rPr lang="en-US" altLang="zh-TW" sz="1200" kern="0" dirty="0">
                <a:solidFill>
                  <a:sysClr val="windowText" lastClr="000000"/>
                </a:solidFill>
              </a:rPr>
              <a:t>14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日。取自：</a:t>
            </a:r>
            <a:r>
              <a:rPr lang="en-US" altLang="zh-TW" sz="1200" kern="0" dirty="0">
                <a:solidFill>
                  <a:sysClr val="windowText" lastClr="000000"/>
                </a:solidFill>
                <a:hlinkClick r:id="rId2"/>
              </a:rPr>
              <a:t>https://www.copy.com/s/fFiPP8bQg7C147gb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0593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0220" y="1316385"/>
            <a:ext cx="1738536" cy="3240360"/>
          </a:xfrm>
        </p:spPr>
        <p:txBody>
          <a:bodyPr/>
          <a:lstStyle/>
          <a:p>
            <a:r>
              <a:rPr lang="en-US" altLang="zh-TW" sz="2400" dirty="0"/>
              <a:t>WHERETO</a:t>
            </a:r>
            <a:r>
              <a:rPr lang="zh-TW" altLang="en-US" sz="2400" dirty="0"/>
              <a:t>圖解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847528" y="6453339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kern="0" dirty="0">
                <a:solidFill>
                  <a:sysClr val="windowText" lastClr="000000"/>
                </a:solidFill>
              </a:rPr>
              <a:t>參考：黃淑馨（</a:t>
            </a:r>
            <a:r>
              <a:rPr lang="en-US" altLang="zh-TW" sz="1200" kern="0" dirty="0">
                <a:solidFill>
                  <a:sysClr val="windowText" lastClr="000000"/>
                </a:solidFill>
              </a:rPr>
              <a:t>2014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）。</a:t>
            </a:r>
            <a:r>
              <a:rPr lang="zh-TW" altLang="en-US" sz="1200" b="1" kern="0" dirty="0">
                <a:solidFill>
                  <a:sysClr val="windowText" lastClr="000000"/>
                </a:solidFill>
              </a:rPr>
              <a:t>諮詢委員如何協助老師進行共同備課？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（</a:t>
            </a:r>
            <a:r>
              <a:rPr lang="en-US" altLang="zh-TW" sz="1200" kern="0" dirty="0">
                <a:solidFill>
                  <a:sysClr val="windowText" lastClr="000000"/>
                </a:solidFill>
              </a:rPr>
              <a:t>PPT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）。發表於：學習領導與學習共同體計畫縣市諮詢團隊共識營，</a:t>
            </a:r>
            <a:r>
              <a:rPr lang="en-US" altLang="zh-TW" sz="1200" kern="0" dirty="0">
                <a:solidFill>
                  <a:sysClr val="windowText" lastClr="000000"/>
                </a:solidFill>
              </a:rPr>
              <a:t>2014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年</a:t>
            </a:r>
            <a:r>
              <a:rPr lang="en-US" altLang="zh-TW" sz="1200" kern="0" dirty="0">
                <a:solidFill>
                  <a:sysClr val="windowText" lastClr="000000"/>
                </a:solidFill>
              </a:rPr>
              <a:t>6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月</a:t>
            </a:r>
            <a:r>
              <a:rPr lang="en-US" altLang="zh-TW" sz="1200" kern="0" dirty="0">
                <a:solidFill>
                  <a:sysClr val="windowText" lastClr="000000"/>
                </a:solidFill>
              </a:rPr>
              <a:t>14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日。取自：</a:t>
            </a:r>
            <a:r>
              <a:rPr lang="en-US" altLang="zh-TW" sz="1200" kern="0" dirty="0">
                <a:solidFill>
                  <a:sysClr val="windowText" lastClr="000000"/>
                </a:solidFill>
                <a:hlinkClick r:id="rId2"/>
              </a:rPr>
              <a:t>https://www.copy.com/s/fFiPP8bQg7C147gb</a:t>
            </a:r>
            <a:r>
              <a:rPr lang="zh-TW" altLang="en-US" sz="1200" kern="0" dirty="0">
                <a:solidFill>
                  <a:sysClr val="windowText" lastClr="000000"/>
                </a:solidFill>
              </a:rPr>
              <a:t> 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14056" y="144671"/>
            <a:ext cx="6830416" cy="665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1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183C7B-131B-4A5E-B7EE-B7F5AD4EE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21</a:t>
            </a:r>
            <a:r>
              <a:rPr lang="zh-TW" altLang="en-US" dirty="0"/>
              <a:t>世紀學習型態與學習需求的轉變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D9DB71-844A-4E77-B1F9-FEBF1CEA5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21</a:t>
            </a:r>
            <a:r>
              <a:rPr lang="zh-TW" altLang="en-US" dirty="0"/>
              <a:t>世紀居民所需要的生活知能與素養</a:t>
            </a:r>
            <a:endParaRPr lang="en-US" altLang="zh-TW" dirty="0"/>
          </a:p>
          <a:p>
            <a:r>
              <a:rPr lang="en-US" altLang="zh-TW" dirty="0"/>
              <a:t>21</a:t>
            </a:r>
            <a:r>
              <a:rPr lang="zh-TW" altLang="en-US" dirty="0"/>
              <a:t>世紀的學習目標</a:t>
            </a:r>
            <a:endParaRPr lang="en-US" altLang="zh-TW" dirty="0"/>
          </a:p>
          <a:p>
            <a:r>
              <a:rPr lang="en-US" altLang="zh-TW" dirty="0"/>
              <a:t>21</a:t>
            </a:r>
            <a:r>
              <a:rPr lang="zh-TW" altLang="en-US" dirty="0"/>
              <a:t>世紀的學習型態</a:t>
            </a:r>
            <a:endParaRPr lang="en-US" altLang="zh-TW" dirty="0"/>
          </a:p>
          <a:p>
            <a:r>
              <a:rPr lang="en-US" altLang="zh-TW" dirty="0"/>
              <a:t>21</a:t>
            </a:r>
            <a:r>
              <a:rPr lang="zh-TW" altLang="en-US" dirty="0"/>
              <a:t>世紀的居民學習需求</a:t>
            </a:r>
          </a:p>
        </p:txBody>
      </p:sp>
    </p:spTree>
    <p:extLst>
      <p:ext uri="{BB962C8B-B14F-4D97-AF65-F5344CB8AC3E}">
        <p14:creationId xmlns:p14="http://schemas.microsoft.com/office/powerpoint/2010/main" val="1047510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E9D42A-1C43-4214-AF3F-B882CD2F8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00051"/>
            <a:ext cx="8610600" cy="1181100"/>
          </a:xfrm>
        </p:spPr>
        <p:txBody>
          <a:bodyPr/>
          <a:lstStyle/>
          <a:p>
            <a:r>
              <a:rPr lang="zh-TW" altLang="en-US" dirty="0"/>
              <a:t>對學習者中心設計的建議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3087A1-AB73-46D0-B261-4ABBA1544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00226"/>
            <a:ext cx="10820400" cy="441846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心中有學生，以學生學習狀態與需求為基礎</a:t>
            </a:r>
            <a:r>
              <a:rPr lang="en-US" altLang="zh-TW" dirty="0"/>
              <a:t>/</a:t>
            </a:r>
            <a:r>
              <a:rPr lang="zh-TW" altLang="en-US" dirty="0"/>
              <a:t>起點，關注學生的差異性</a:t>
            </a:r>
            <a:endParaRPr lang="en-US" altLang="zh-TW" dirty="0"/>
          </a:p>
          <a:p>
            <a:r>
              <a:rPr lang="zh-TW" altLang="en-US" dirty="0"/>
              <a:t>核心統念、理解重點與關鍵問題要呼應課程綱要中的課程目標、核心素養與學習重點（學習表現＋學習內容）</a:t>
            </a:r>
          </a:p>
          <a:p>
            <a:r>
              <a:rPr lang="zh-TW" altLang="en-US" dirty="0"/>
              <a:t>課程</a:t>
            </a:r>
            <a:r>
              <a:rPr lang="en-US" altLang="zh-TW" dirty="0"/>
              <a:t>/</a:t>
            </a:r>
            <a:r>
              <a:rPr lang="zh-TW" altLang="en-US" dirty="0"/>
              <a:t>教學設計各階段要環環相扣，相互連結要有一致性</a:t>
            </a:r>
            <a:endParaRPr lang="en-US" altLang="zh-TW" dirty="0"/>
          </a:p>
          <a:p>
            <a:r>
              <a:rPr lang="zh-TW" altLang="en-US" dirty="0"/>
              <a:t>非線性設計，而是循環修正的歷程</a:t>
            </a:r>
            <a:endParaRPr lang="en-US" altLang="zh-TW" dirty="0"/>
          </a:p>
          <a:p>
            <a:r>
              <a:rPr lang="zh-TW" altLang="en-US" dirty="0"/>
              <a:t>跳脫教科書的牽制，將教材解構再建構，掌握核心統念，列出教學內容層次及優先順序。（課程地圖） </a:t>
            </a:r>
          </a:p>
          <a:p>
            <a:r>
              <a:rPr lang="zh-TW" altLang="en-US" dirty="0"/>
              <a:t>用不同層次的思考做為學習鷹架，引導學生獲得知識、建構意義以及遷移理解</a:t>
            </a:r>
          </a:p>
        </p:txBody>
      </p:sp>
    </p:spTree>
    <p:extLst>
      <p:ext uri="{BB962C8B-B14F-4D97-AF65-F5344CB8AC3E}">
        <p14:creationId xmlns:p14="http://schemas.microsoft.com/office/powerpoint/2010/main" val="2435145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02F478-07CA-42EE-83F6-AFC1EBB9C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以「核心統念」為基礎的課程／教學設計</a:t>
            </a:r>
            <a:br>
              <a:rPr lang="en-US" altLang="zh-TW" dirty="0"/>
            </a:br>
            <a:r>
              <a:rPr lang="zh-TW" altLang="en-US" dirty="0"/>
              <a:t>符合</a:t>
            </a:r>
            <a:r>
              <a:rPr lang="en-US" altLang="zh-TW" dirty="0"/>
              <a:t>21</a:t>
            </a:r>
            <a:r>
              <a:rPr lang="zh-TW" altLang="en-US" dirty="0"/>
              <a:t>世紀學習者的需求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88CA3B-41C1-4256-AD28-47C209FCD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886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7D7AD9-714F-4EEF-80F1-63B62E5C8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核心統念（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big</a:t>
            </a:r>
            <a:r>
              <a:rPr lang="zh-TW" altLang="en-US" dirty="0"/>
              <a:t> </a:t>
            </a:r>
            <a:r>
              <a:rPr lang="en-US" altLang="zh-TW" dirty="0"/>
              <a:t>ideas</a:t>
            </a:r>
            <a:r>
              <a:rPr lang="zh-TW" altLang="en-US" dirty="0"/>
              <a:t>）的特性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865BE8-2668-4CE5-A688-B43D16262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能有效連結學科內容的事實知識與技能</a:t>
            </a:r>
            <a:endParaRPr lang="en-US" altLang="zh-TW" dirty="0"/>
          </a:p>
          <a:p>
            <a:r>
              <a:rPr lang="zh-TW" altLang="en-US" dirty="0"/>
              <a:t>具備跨領域</a:t>
            </a:r>
            <a:r>
              <a:rPr lang="en-US" altLang="zh-TW" dirty="0"/>
              <a:t>/</a:t>
            </a:r>
            <a:r>
              <a:rPr lang="zh-TW" altLang="en-US" dirty="0"/>
              <a:t>學科</a:t>
            </a:r>
            <a:r>
              <a:rPr lang="en-US" altLang="zh-TW" dirty="0"/>
              <a:t>/</a:t>
            </a:r>
            <a:r>
              <a:rPr lang="zh-TW" altLang="en-US" dirty="0"/>
              <a:t>主題的「可遷移性」</a:t>
            </a:r>
            <a:endParaRPr lang="en-US" altLang="zh-TW" dirty="0"/>
          </a:p>
          <a:p>
            <a:r>
              <a:rPr lang="zh-TW" altLang="en-US" dirty="0"/>
              <a:t>反映「普世價值」</a:t>
            </a:r>
            <a:endParaRPr lang="en-US" altLang="zh-TW" dirty="0"/>
          </a:p>
          <a:p>
            <a:r>
              <a:rPr lang="zh-TW" altLang="en-US" dirty="0"/>
              <a:t>有助於理解或解決生活中所面對的重要議題</a:t>
            </a:r>
            <a:r>
              <a:rPr lang="en-US" altLang="zh-TW" dirty="0"/>
              <a:t>/</a:t>
            </a:r>
            <a:r>
              <a:rPr lang="zh-TW" altLang="en-US" dirty="0"/>
              <a:t>問題</a:t>
            </a:r>
          </a:p>
        </p:txBody>
      </p:sp>
    </p:spTree>
    <p:extLst>
      <p:ext uri="{BB962C8B-B14F-4D97-AF65-F5344CB8AC3E}">
        <p14:creationId xmlns:p14="http://schemas.microsoft.com/office/powerpoint/2010/main" val="3170230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EE8D12-8780-4C7B-B0C1-1FEE0168C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核心統念的來源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BAF546-2D43-4841-A788-DFE4FC7C4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2194560"/>
            <a:ext cx="11108267" cy="4024125"/>
          </a:xfrm>
        </p:spPr>
        <p:txBody>
          <a:bodyPr/>
          <a:lstStyle/>
          <a:p>
            <a:r>
              <a:rPr lang="zh-TW" altLang="en-US" dirty="0"/>
              <a:t>個別的事實知識→整合為→具類化、遷移性的概念性知識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個別的技能→整合為→具適應性、可應用於複雜情境的複合性、歷程性技能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事實知識＋個別技能＋整合概念＋複雜歷程→核心統念</a:t>
            </a:r>
          </a:p>
        </p:txBody>
      </p:sp>
    </p:spTree>
    <p:extLst>
      <p:ext uri="{BB962C8B-B14F-4D97-AF65-F5344CB8AC3E}">
        <p14:creationId xmlns:p14="http://schemas.microsoft.com/office/powerpoint/2010/main" val="165392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4EEE1B-DD92-4A2E-89AE-3F531130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核心統念的構成與表達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B8A268-C844-423E-A4DD-E03C833B5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原理原則</a:t>
            </a:r>
            <a:endParaRPr lang="en-US" altLang="zh-TW" dirty="0"/>
          </a:p>
          <a:p>
            <a:pPr lvl="1"/>
            <a:r>
              <a:rPr lang="zh-TW" altLang="en-US" dirty="0"/>
              <a:t>事實、技能、概念與歷程的多元整合</a:t>
            </a:r>
            <a:endParaRPr lang="en-US" altLang="zh-TW" dirty="0"/>
          </a:p>
          <a:p>
            <a:pPr lvl="1"/>
            <a:r>
              <a:rPr lang="zh-TW" altLang="en-US" dirty="0"/>
              <a:t>反映知識、技能、概念或歷程間的合理關聯</a:t>
            </a:r>
            <a:endParaRPr lang="en-US" altLang="zh-TW" dirty="0"/>
          </a:p>
          <a:p>
            <a:r>
              <a:rPr lang="zh-TW" altLang="en-US" dirty="0"/>
              <a:t>一組概括性、統整性原理原則陳述的組合</a:t>
            </a:r>
            <a:endParaRPr lang="en-US" altLang="zh-TW" dirty="0"/>
          </a:p>
          <a:p>
            <a:pPr lvl="1"/>
            <a:r>
              <a:rPr lang="zh-TW" altLang="en-US" dirty="0"/>
              <a:t>句型是完整的陳述句</a:t>
            </a:r>
            <a:endParaRPr lang="en-US" altLang="zh-TW" dirty="0"/>
          </a:p>
          <a:p>
            <a:pPr lvl="1"/>
            <a:r>
              <a:rPr lang="zh-TW" altLang="en-US" dirty="0"/>
              <a:t>說明多個事實、概念或技能、歷程間的關聯</a:t>
            </a:r>
            <a:endParaRPr lang="en-US" altLang="zh-TW" dirty="0"/>
          </a:p>
          <a:p>
            <a:pPr lvl="1"/>
            <a:r>
              <a:rPr lang="zh-TW" altLang="en-US" dirty="0"/>
              <a:t>具有概括性</a:t>
            </a:r>
            <a:r>
              <a:rPr lang="en-US" altLang="zh-TW" dirty="0"/>
              <a:t>/</a:t>
            </a:r>
            <a:r>
              <a:rPr lang="zh-TW" altLang="en-US" dirty="0"/>
              <a:t>通用性</a:t>
            </a:r>
            <a:endParaRPr lang="en-US" altLang="zh-TW" dirty="0"/>
          </a:p>
          <a:p>
            <a:pPr lvl="1"/>
            <a:r>
              <a:rPr lang="zh-TW" altLang="en-US" dirty="0"/>
              <a:t>具有統整性</a:t>
            </a:r>
            <a:r>
              <a:rPr lang="en-US" altLang="zh-TW" dirty="0"/>
              <a:t>/</a:t>
            </a:r>
            <a:r>
              <a:rPr lang="zh-TW" altLang="en-US" dirty="0"/>
              <a:t>整合性</a:t>
            </a:r>
            <a:r>
              <a:rPr lang="en-US" altLang="zh-TW" dirty="0"/>
              <a:t>/</a:t>
            </a:r>
            <a:r>
              <a:rPr lang="zh-TW" altLang="en-US" dirty="0"/>
              <a:t>一貫性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88249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D0A549-9446-414A-9D0F-EBCECD5F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核心統念的功能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9A07D0-C8C8-4D9F-9424-0229A389C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包含領域知識架構中的關鍵內涵，位居知識結構中的核心地位</a:t>
            </a:r>
            <a:endParaRPr lang="en-US" altLang="zh-TW" dirty="0"/>
          </a:p>
          <a:p>
            <a:r>
              <a:rPr lang="zh-TW" altLang="en-US" dirty="0"/>
              <a:t>具備跨領域</a:t>
            </a:r>
            <a:r>
              <a:rPr lang="en-US" altLang="zh-TW" dirty="0"/>
              <a:t>/</a:t>
            </a:r>
            <a:r>
              <a:rPr lang="zh-TW" altLang="en-US" dirty="0"/>
              <a:t>學科</a:t>
            </a:r>
            <a:r>
              <a:rPr lang="en-US" altLang="zh-TW" dirty="0"/>
              <a:t>/</a:t>
            </a:r>
            <a:r>
              <a:rPr lang="zh-TW" altLang="en-US" dirty="0"/>
              <a:t>主題的共通性，可廣域的應用</a:t>
            </a:r>
            <a:endParaRPr lang="en-US" altLang="zh-TW" dirty="0"/>
          </a:p>
          <a:p>
            <a:r>
              <a:rPr lang="zh-TW" altLang="en-US" dirty="0"/>
              <a:t>有助於人們對領域</a:t>
            </a:r>
            <a:r>
              <a:rPr lang="en-US" altLang="zh-TW" dirty="0"/>
              <a:t>/</a:t>
            </a:r>
            <a:r>
              <a:rPr lang="zh-TW" altLang="en-US" dirty="0"/>
              <a:t>學科</a:t>
            </a:r>
            <a:r>
              <a:rPr lang="en-US" altLang="zh-TW" dirty="0"/>
              <a:t>/</a:t>
            </a:r>
            <a:r>
              <a:rPr lang="zh-TW" altLang="en-US" dirty="0"/>
              <a:t>主題知識及生活中重要議題</a:t>
            </a:r>
            <a:r>
              <a:rPr lang="en-US" altLang="zh-TW" dirty="0"/>
              <a:t>/</a:t>
            </a:r>
            <a:r>
              <a:rPr lang="zh-TW" altLang="en-US" dirty="0"/>
              <a:t>問題的理解與解決</a:t>
            </a:r>
            <a:endParaRPr lang="en-US" altLang="zh-TW" dirty="0"/>
          </a:p>
          <a:p>
            <a:r>
              <a:rPr lang="zh-TW" altLang="en-US" dirty="0"/>
              <a:t>核心統念不是特定知識本身，而是發展對既有知識理解及探究新知的關鍵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0079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82745F-4ACA-43EB-A428-96EAA2035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核心統念是</a:t>
            </a:r>
            <a:br>
              <a:rPr lang="en-US" altLang="zh-TW" dirty="0"/>
            </a:br>
            <a:r>
              <a:rPr lang="zh-TW" altLang="en-US" dirty="0"/>
              <a:t>構成課程</a:t>
            </a:r>
            <a:r>
              <a:rPr lang="en-US" altLang="zh-TW" dirty="0"/>
              <a:t>/</a:t>
            </a:r>
            <a:r>
              <a:rPr lang="zh-TW" altLang="en-US" dirty="0"/>
              <a:t>教學</a:t>
            </a:r>
            <a:r>
              <a:rPr lang="en-US" altLang="zh-TW" dirty="0"/>
              <a:t>/</a:t>
            </a:r>
            <a:r>
              <a:rPr lang="zh-TW" altLang="en-US" dirty="0"/>
              <a:t>學習目標的基礎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F7D262-006D-4005-A344-27EC51B2D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5208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11AD56-13F0-4E38-918A-07272236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核心統念促進學生理解的層次與廣度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904F57-1F37-4F33-805D-2A67EDF32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2200676"/>
      </p:ext>
    </p:extLst>
  </p:cSld>
  <p:clrMapOvr>
    <a:masterClrMapping/>
  </p:clrMapOvr>
</p:sld>
</file>

<file path=ppt/theme/theme1.xml><?xml version="1.0" encoding="utf-8"?>
<a:theme xmlns:a="http://schemas.openxmlformats.org/drawingml/2006/main" name="飛機雲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飛機雲</Template>
  <TotalTime>146</TotalTime>
  <Words>1396</Words>
  <Application>Microsoft Office PowerPoint</Application>
  <PresentationFormat>寬螢幕</PresentationFormat>
  <Paragraphs>139</Paragraphs>
  <Slides>20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6" baseType="lpstr">
      <vt:lpstr>微軟正黑體</vt:lpstr>
      <vt:lpstr>標楷體</vt:lpstr>
      <vt:lpstr>Arial</vt:lpstr>
      <vt:lpstr>Calibri</vt:lpstr>
      <vt:lpstr>Century Gothic</vt:lpstr>
      <vt:lpstr>飛機雲</vt:lpstr>
      <vt:lpstr>以「核心統念」為基礎 的課程／教學設計</vt:lpstr>
      <vt:lpstr>21世紀學習型態與學習需求的轉變</vt:lpstr>
      <vt:lpstr>以「核心統念」為基礎的課程／教學設計 符合21世紀學習者的需求</vt:lpstr>
      <vt:lpstr>核心統念（The big ideas）的特性</vt:lpstr>
      <vt:lpstr>核心統念的來源</vt:lpstr>
      <vt:lpstr>核心統念的構成與表達</vt:lpstr>
      <vt:lpstr>核心統念的功能</vt:lpstr>
      <vt:lpstr>核心統念是 構成課程/教學/學習目標的基礎</vt:lpstr>
      <vt:lpstr>核心統念促進學生理解的層次與廣度</vt:lpstr>
      <vt:lpstr>真正理解的六層面</vt:lpstr>
      <vt:lpstr>真正理解的六個層面</vt:lpstr>
      <vt:lpstr>透過關鍵提問促進學生的理解</vt:lpstr>
      <vt:lpstr>任務型學習：核心統念的好夥伴</vt:lpstr>
      <vt:lpstr>透過學習任務設計促進學生的理解</vt:lpstr>
      <vt:lpstr>GRASPS實作任務設計</vt:lpstr>
      <vt:lpstr>實作任務類型示例</vt:lpstr>
      <vt:lpstr>課程／教學設計的重要思考</vt:lpstr>
      <vt:lpstr>WHERETO的內涵說明 </vt:lpstr>
      <vt:lpstr>WHERETO圖解</vt:lpstr>
      <vt:lpstr>對學習者中心設計的建議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以「核心概念」為基礎 的教學設計</dc:title>
  <dc:creator>履維 汪</dc:creator>
  <cp:lastModifiedBy>履維 汪</cp:lastModifiedBy>
  <cp:revision>16</cp:revision>
  <dcterms:created xsi:type="dcterms:W3CDTF">2018-12-19T03:03:42Z</dcterms:created>
  <dcterms:modified xsi:type="dcterms:W3CDTF">2018-12-19T05:30:10Z</dcterms:modified>
</cp:coreProperties>
</file>