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110" d="100"/>
          <a:sy n="110" d="100"/>
        </p:scale>
        <p:origin x="165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2020/4/6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35242;&#24859;&#30340;&#23478;&#20154;&#23567;&#21345;.docx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792029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sz="4800" b="1" dirty="0" smtClean="0">
                <a:solidFill>
                  <a:srgbClr val="7030A0"/>
                </a:solidFill>
              </a:rPr>
              <a:t>宜昌國小</a:t>
            </a:r>
            <a:r>
              <a:rPr lang="en-US" altLang="zh-TW" sz="4800" b="1" dirty="0" smtClean="0">
                <a:solidFill>
                  <a:srgbClr val="7030A0"/>
                </a:solidFill>
              </a:rPr>
              <a:t>108</a:t>
            </a:r>
            <a:r>
              <a:rPr lang="zh-TW" altLang="en-US" sz="4800" b="1" dirty="0" smtClean="0">
                <a:solidFill>
                  <a:srgbClr val="7030A0"/>
                </a:solidFill>
              </a:rPr>
              <a:t>學年</a:t>
            </a:r>
            <a:endParaRPr lang="en-US" altLang="zh-TW" sz="4800" b="1" dirty="0" smtClean="0">
              <a:solidFill>
                <a:srgbClr val="7030A0"/>
              </a:solidFill>
            </a:endParaRPr>
          </a:p>
          <a:p>
            <a:r>
              <a:rPr lang="zh-TW" altLang="en-US" sz="4800" b="1" dirty="0" smtClean="0">
                <a:solidFill>
                  <a:srgbClr val="7030A0"/>
                </a:solidFill>
              </a:rPr>
              <a:t>家庭教育宣導</a:t>
            </a:r>
          </a:p>
        </p:txBody>
      </p:sp>
      <p:sp>
        <p:nvSpPr>
          <p:cNvPr id="4" name="矩形 3"/>
          <p:cNvSpPr/>
          <p:nvPr/>
        </p:nvSpPr>
        <p:spPr>
          <a:xfrm>
            <a:off x="899592" y="2708920"/>
            <a:ext cx="720434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6000" b="1" cap="all" spc="0" dirty="0" smtClean="0">
                <a:ln/>
                <a:solidFill>
                  <a:schemeClr val="accent6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珍愛護我家</a:t>
            </a:r>
            <a:endParaRPr lang="zh-TW" altLang="en-US" sz="6000" b="1" cap="all" spc="0" dirty="0">
              <a:ln/>
              <a:solidFill>
                <a:schemeClr val="accent6">
                  <a:lumMod val="5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0244" name="Picture 4" descr="「小熊會動」的圖片搜尋結果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391851">
            <a:off x="1432405" y="4643286"/>
            <a:ext cx="2428946" cy="2143188"/>
          </a:xfrm>
          <a:prstGeom prst="rect">
            <a:avLst/>
          </a:prstGeom>
          <a:noFill/>
        </p:spPr>
      </p:pic>
      <p:pic>
        <p:nvPicPr>
          <p:cNvPr id="10248" name="Picture 8" descr="「Chip and Dale 會動」的圖片搜尋結果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32040" y="4983224"/>
            <a:ext cx="2143140" cy="1816220"/>
          </a:xfrm>
          <a:prstGeom prst="rect">
            <a:avLst/>
          </a:prstGeom>
          <a:noFill/>
        </p:spPr>
      </p:pic>
      <p:sp>
        <p:nvSpPr>
          <p:cNvPr id="6" name="文字方塊 5"/>
          <p:cNvSpPr txBox="1"/>
          <p:nvPr/>
        </p:nvSpPr>
        <p:spPr>
          <a:xfrm>
            <a:off x="5076056" y="421480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109.04.13 (</a:t>
            </a:r>
            <a:r>
              <a:rPr lang="zh-TW" altLang="en-US" dirty="0" smtClean="0"/>
              <a:t>一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35896" y="2708920"/>
            <a:ext cx="5040560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《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朱家故事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》</a:t>
            </a:r>
          </a:p>
          <a:p>
            <a:pPr marL="0" indent="0">
              <a:buNone/>
            </a:pPr>
            <a:r>
              <a:rPr lang="en-US" altLang="zh-TW" sz="1600" dirty="0" smtClean="0"/>
              <a:t>https</a:t>
            </a:r>
            <a:r>
              <a:rPr lang="en-US" altLang="zh-TW" sz="1600" dirty="0"/>
              <a:t>://www.youtube.com/watch?v=ZIjKeIVbfA4</a:t>
            </a:r>
            <a:endParaRPr lang="zh-TW" altLang="en-US" sz="1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8" name="書卷 (水平) 7"/>
          <p:cNvSpPr/>
          <p:nvPr/>
        </p:nvSpPr>
        <p:spPr>
          <a:xfrm>
            <a:off x="1835696" y="692696"/>
            <a:ext cx="5400600" cy="1440160"/>
          </a:xfrm>
          <a:prstGeom prst="horizont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800" dirty="0" smtClean="0">
                <a:latin typeface="華康少女文字W3" panose="040F0309000000000000" pitchFamily="81" charset="-120"/>
                <a:ea typeface="華康少女文字W3" panose="040F0309000000000000" pitchFamily="81" charset="-120"/>
              </a:rPr>
              <a:t>活動  珍愛</a:t>
            </a:r>
            <a:r>
              <a:rPr lang="zh-TW" altLang="en-US" sz="4800" dirty="0" smtClean="0">
                <a:latin typeface="華康少女文字W3" panose="040F0309000000000000" pitchFamily="81" charset="-120"/>
                <a:ea typeface="華康少女文字W3" panose="040F0309000000000000" pitchFamily="81" charset="-120"/>
              </a:rPr>
              <a:t>家人</a:t>
            </a:r>
            <a:endParaRPr lang="zh-TW" altLang="en-US" sz="4800" dirty="0">
              <a:latin typeface="華康少女文字W3" panose="040F0309000000000000" pitchFamily="81" charset="-120"/>
              <a:ea typeface="華康少女文字W3" panose="040F0309000000000000" pitchFamily="81" charset="-12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08122"/>
              </p:ext>
            </p:extLst>
          </p:nvPr>
        </p:nvGraphicFramePr>
        <p:xfrm>
          <a:off x="1131979" y="2708920"/>
          <a:ext cx="2143877" cy="45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87693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endParaRPr lang="zh-TW" altLang="en-US" dirty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繪本導讀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331640" y="3861048"/>
            <a:ext cx="71825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故事</a:t>
            </a:r>
            <a:r>
              <a:rPr lang="zh-TW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大綱為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: </a:t>
            </a:r>
            <a:r>
              <a:rPr lang="zh-TW" alt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朱太太每天忙著照顧先生、兩個小孩，忙著處理所有的家事，而且還得忙著上班。朱太太日復一日負荷這麼大的工作量，終於有一天她再也受不了，留封家書便出走了。失去女主人的朱家父子變得豬模豬樣，而家裡也變得像豬圈那樣髒。在迫不得已下，他們三人必須自己做飯。而由於長時間依賴朱太太處理家務，他們從不洗衣、也從不洗碗、不打掃房子。幾天後，他們才慢慢領悟到朱太太過去在家中所擔任的角色。在接觸家務之後，他們才體會到家事的辛苦，並意識朱太太過去長期的付出是不公平</a:t>
            </a:r>
            <a:r>
              <a:rPr lang="zh-TW" altLang="en-US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的。</a:t>
            </a:r>
            <a:endParaRPr lang="zh-TW" altLang="en-US" dirty="0"/>
          </a:p>
        </p:txBody>
      </p:sp>
      <p:sp>
        <p:nvSpPr>
          <p:cNvPr id="5" name="五角星形 4"/>
          <p:cNvSpPr/>
          <p:nvPr/>
        </p:nvSpPr>
        <p:spPr>
          <a:xfrm>
            <a:off x="1163702" y="3926066"/>
            <a:ext cx="167938" cy="223014"/>
          </a:xfrm>
          <a:prstGeom prst="star5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844824"/>
            <a:ext cx="7848872" cy="3024336"/>
          </a:xfrm>
        </p:spPr>
        <p:txBody>
          <a:bodyPr>
            <a:noAutofit/>
          </a:bodyPr>
          <a:lstStyle/>
          <a:p>
            <a:pPr marL="514350" indent="-7200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為什麼朱爸爸、小吉、小利</a:t>
            </a:r>
            <a:endParaRPr lang="en-US" altLang="zh-TW" sz="2800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8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</a:t>
            </a:r>
            <a:r>
              <a:rPr lang="en-US" altLang="zh-TW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 </a:t>
            </a:r>
            <a:r>
              <a:rPr lang="zh-TW" altLang="en-US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會變成小豬仔？</a:t>
            </a:r>
            <a:endParaRPr lang="en-US" altLang="zh-TW" sz="2800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2.   </a:t>
            </a:r>
            <a:r>
              <a:rPr lang="zh-TW" altLang="en-US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請問你們家的家事，主要是  </a:t>
            </a:r>
            <a:endParaRPr lang="en-US" altLang="zh-TW" sz="2800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8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</a:t>
            </a:r>
            <a:r>
              <a:rPr lang="en-US" altLang="zh-TW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   </a:t>
            </a:r>
            <a:r>
              <a:rPr lang="zh-TW" altLang="en-US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誰在做的？</a:t>
            </a:r>
            <a:endParaRPr lang="en-US" altLang="zh-TW" sz="2800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3.   </a:t>
            </a:r>
            <a:r>
              <a:rPr lang="zh-TW" altLang="en-US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你在家會做哪些家事分擔？</a:t>
            </a:r>
            <a:endParaRPr lang="en-US" altLang="zh-TW" sz="2800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4.   </a:t>
            </a:r>
            <a:r>
              <a:rPr lang="zh-TW" altLang="en-US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你認為家事應</a:t>
            </a:r>
            <a:r>
              <a:rPr lang="zh-TW" altLang="en-US" sz="2800" dirty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當</a:t>
            </a:r>
            <a:r>
              <a:rPr lang="zh-TW" altLang="en-US" sz="2800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是誰的事？</a:t>
            </a:r>
            <a:endParaRPr lang="en-US" altLang="zh-TW" sz="2800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endParaRPr lang="zh-TW" altLang="en-US" sz="28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473398"/>
              </p:ext>
            </p:extLst>
          </p:nvPr>
        </p:nvGraphicFramePr>
        <p:xfrm>
          <a:off x="899592" y="1196752"/>
          <a:ext cx="3007973" cy="45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84259"/>
                <a:gridCol w="232371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</a:t>
                      </a:r>
                      <a:endParaRPr lang="en-US" altLang="zh-TW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討論與分享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2335923"/>
            <a:ext cx="7704856" cy="45220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親愛的小朋友：</a:t>
            </a:r>
            <a:endParaRPr lang="en-US" altLang="zh-TW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家是我們與家人共同擁有的，</a:t>
            </a:r>
            <a:endParaRPr lang="en-US" altLang="zh-TW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身為家庭裏的一份子</a:t>
            </a:r>
            <a:endParaRPr lang="en-US" altLang="zh-TW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每個人都應該付出心力</a:t>
            </a:r>
            <a:endParaRPr lang="en-US" altLang="zh-TW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文鼎標楷注音" panose="020B0602010101010101" pitchFamily="34" charset="-120"/>
                <a:ea typeface="文鼎標楷注音" panose="020B0602010101010101" pitchFamily="34" charset="-120"/>
              </a:rPr>
              <a:t>讓我們的家變得更加美好。</a:t>
            </a:r>
            <a:endParaRPr lang="en-US" altLang="zh-TW" dirty="0" smtClean="0">
              <a:latin typeface="文鼎標楷注音" panose="020B0602010101010101" pitchFamily="34" charset="-120"/>
              <a:ea typeface="文鼎標楷注音" panose="020B0602010101010101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3" action="ppaction://hlinkfile"/>
              </a:rPr>
              <a:t>感恩卡片習寫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788801"/>
              </p:ext>
            </p:extLst>
          </p:nvPr>
        </p:nvGraphicFramePr>
        <p:xfrm>
          <a:off x="3059832" y="1226925"/>
          <a:ext cx="2664296" cy="45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6079"/>
                <a:gridCol w="205821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solidFill>
                            <a:srgbClr val="C000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</a:t>
                      </a:r>
                      <a:endParaRPr lang="en-US" altLang="zh-TW" dirty="0" smtClean="0">
                        <a:solidFill>
                          <a:srgbClr val="C00000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感恩卡片</a:t>
                      </a:r>
                      <a:endParaRPr lang="zh-TW" altLang="en-US" sz="2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 descr="LINE 官方貼圖- 會動的♪靴下貓Example with GIF Animation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732240" y="5157192"/>
            <a:ext cx="1440160" cy="133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会动的爱心图片(第1页) - 一起扣扣网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1747664" cy="203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184482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+mn-lt"/>
                <a:ea typeface="華康POP1體W5" panose="040B0509000000000000" pitchFamily="81" charset="-120"/>
              </a:rPr>
              <a:t>謝謝聆聽</a:t>
            </a:r>
            <a:endParaRPr lang="zh-TW" altLang="en-US" dirty="0">
              <a:latin typeface="+mn-lt"/>
              <a:ea typeface="華康POP1體W5" panose="040B0509000000000000" pitchFamily="81" charset="-12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20748">
            <a:off x="3863131" y="3112667"/>
            <a:ext cx="2708920" cy="2708920"/>
          </a:xfrm>
          <a:prstGeom prst="rect">
            <a:avLst/>
          </a:prstGeom>
        </p:spPr>
      </p:pic>
      <p:pic>
        <p:nvPicPr>
          <p:cNvPr id="2050" name="Picture 2" descr="LINE 個人原創貼圖- It moves cute! A lot of hearts are sheep ...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37016">
            <a:off x="611560" y="3861048"/>
            <a:ext cx="2160240" cy="1735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279</Words>
  <Application>Microsoft Office PowerPoint</Application>
  <PresentationFormat>如螢幕大小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4" baseType="lpstr">
      <vt:lpstr>文鼎標楷注音</vt:lpstr>
      <vt:lpstr>華康POP1體W5</vt:lpstr>
      <vt:lpstr>華康少女文字W3</vt:lpstr>
      <vt:lpstr>新細明體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  <vt:lpstr>PowerPoint 簡報</vt:lpstr>
      <vt:lpstr>PowerPoint 簡報</vt:lpstr>
      <vt:lpstr>謝謝聆聽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USER</cp:lastModifiedBy>
  <cp:revision>65</cp:revision>
  <dcterms:created xsi:type="dcterms:W3CDTF">2017-10-06T11:05:28Z</dcterms:created>
  <dcterms:modified xsi:type="dcterms:W3CDTF">2020-04-06T06:05:26Z</dcterms:modified>
</cp:coreProperties>
</file>