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9" r:id="rId2"/>
  </p:sldMasterIdLst>
  <p:notesMasterIdLst>
    <p:notesMasterId r:id="rId39"/>
  </p:notesMasterIdLst>
  <p:sldIdLst>
    <p:sldId id="262" r:id="rId3"/>
    <p:sldId id="303" r:id="rId4"/>
    <p:sldId id="279" r:id="rId5"/>
    <p:sldId id="281" r:id="rId6"/>
    <p:sldId id="294" r:id="rId7"/>
    <p:sldId id="295" r:id="rId8"/>
    <p:sldId id="296" r:id="rId9"/>
    <p:sldId id="293" r:id="rId10"/>
    <p:sldId id="304" r:id="rId11"/>
    <p:sldId id="305" r:id="rId12"/>
    <p:sldId id="306" r:id="rId13"/>
    <p:sldId id="307" r:id="rId14"/>
    <p:sldId id="268" r:id="rId15"/>
    <p:sldId id="297" r:id="rId16"/>
    <p:sldId id="298" r:id="rId17"/>
    <p:sldId id="269" r:id="rId18"/>
    <p:sldId id="310" r:id="rId19"/>
    <p:sldId id="311" r:id="rId20"/>
    <p:sldId id="312" r:id="rId21"/>
    <p:sldId id="270" r:id="rId22"/>
    <p:sldId id="313" r:id="rId23"/>
    <p:sldId id="314" r:id="rId24"/>
    <p:sldId id="292" r:id="rId25"/>
    <p:sldId id="308" r:id="rId26"/>
    <p:sldId id="309" r:id="rId27"/>
    <p:sldId id="289" r:id="rId28"/>
    <p:sldId id="316" r:id="rId29"/>
    <p:sldId id="319" r:id="rId30"/>
    <p:sldId id="271" r:id="rId31"/>
    <p:sldId id="277" r:id="rId32"/>
    <p:sldId id="275" r:id="rId33"/>
    <p:sldId id="272" r:id="rId34"/>
    <p:sldId id="320" r:id="rId35"/>
    <p:sldId id="273" r:id="rId36"/>
    <p:sldId id="276" r:id="rId37"/>
    <p:sldId id="264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50614-B64A-49AF-9018-49784EA59884}" type="doc">
      <dgm:prSet loTypeId="urn:microsoft.com/office/officeart/2005/8/layout/radial5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9A833CF-9D6F-4556-97FB-4A6F0622164F}">
      <dgm:prSet phldrT="[文字]" custT="1"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</a:rPr>
            <a:t>專題</a:t>
          </a:r>
          <a:endParaRPr lang="en-US" altLang="zh-TW" sz="2000" b="1" dirty="0" smtClean="0">
            <a:solidFill>
              <a:schemeClr val="bg1"/>
            </a:solidFill>
          </a:endParaRPr>
        </a:p>
        <a:p>
          <a:r>
            <a:rPr lang="zh-TW" altLang="en-US" sz="2000" b="1" dirty="0" smtClean="0">
              <a:solidFill>
                <a:schemeClr val="bg1"/>
              </a:solidFill>
            </a:rPr>
            <a:t>研究</a:t>
          </a:r>
          <a:endParaRPr lang="zh-TW" altLang="en-US" sz="2000" b="1" dirty="0">
            <a:solidFill>
              <a:schemeClr val="bg1"/>
            </a:solidFill>
          </a:endParaRPr>
        </a:p>
      </dgm:t>
    </dgm:pt>
    <dgm:pt modelId="{C06AA6D7-12F8-4D1C-B0DB-50AE8A74E877}" type="parTrans" cxnId="{4F53D86A-6C3D-472D-8AE2-29E902BE9BE3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D8DF2488-3D72-4D15-87E7-3222F648AB9C}" type="sibTrans" cxnId="{4F53D86A-6C3D-472D-8AE2-29E902BE9BE3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E351D939-FA22-4A0F-A443-21409A756A2C}">
      <dgm:prSet phldrT="[文字]" custT="1"/>
      <dgm:spPr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</a:rPr>
            <a:t>動手</a:t>
          </a:r>
          <a:endParaRPr lang="en-US" altLang="zh-TW" sz="2000" b="1" dirty="0" smtClean="0">
            <a:solidFill>
              <a:schemeClr val="bg1"/>
            </a:solidFill>
          </a:endParaRPr>
        </a:p>
        <a:p>
          <a:r>
            <a:rPr lang="zh-TW" altLang="en-US" sz="2000" b="1" dirty="0" smtClean="0">
              <a:solidFill>
                <a:schemeClr val="bg1"/>
              </a:solidFill>
            </a:rPr>
            <a:t>實作</a:t>
          </a:r>
          <a:endParaRPr lang="zh-TW" altLang="en-US" sz="2000" b="1" dirty="0">
            <a:solidFill>
              <a:schemeClr val="bg1"/>
            </a:solidFill>
          </a:endParaRPr>
        </a:p>
      </dgm:t>
    </dgm:pt>
    <dgm:pt modelId="{3EBA1BE1-D61C-4B34-8B00-C31508E49586}" type="parTrans" cxnId="{49C6F458-EACE-4565-8141-7D6EE9EBA2BE}">
      <dgm:prSet custT="1"/>
      <dgm:spPr>
        <a:scene3d>
          <a:camera prst="orthographicFront"/>
          <a:lightRig rig="flat" dir="t"/>
        </a:scene3d>
        <a:sp3d>
          <a:bevelT prst="relaxedInset"/>
        </a:sp3d>
      </dgm:spPr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0626796E-15D3-468E-8D74-9D6D60A0AD68}" type="sibTrans" cxnId="{49C6F458-EACE-4565-8141-7D6EE9EBA2BE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774AD235-C7C8-4828-A1DA-BB75F8B8D6CD}">
      <dgm:prSet phldrT="[文字]" custT="1"/>
      <dgm:spPr>
        <a:solidFill>
          <a:srgbClr val="92D050"/>
        </a:solidFill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探索</a:t>
          </a:r>
          <a:endParaRPr lang="en-US" altLang="zh-TW" sz="20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體驗</a:t>
          </a:r>
          <a:endParaRPr lang="zh-TW" alt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CF88A470-4815-475C-B692-9E3206AB85E0}" type="parTrans" cxnId="{15851B2B-D2B7-4697-A27A-4C004204FA19}">
      <dgm:prSet custT="1"/>
      <dgm:spPr>
        <a:scene3d>
          <a:camera prst="orthographicFront"/>
          <a:lightRig rig="flat" dir="t"/>
        </a:scene3d>
        <a:sp3d>
          <a:bevelT prst="relaxedInset"/>
        </a:sp3d>
      </dgm:spPr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1C7C2AFD-2696-4401-8E15-817026A94C50}" type="sibTrans" cxnId="{15851B2B-D2B7-4697-A27A-4C004204FA19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9AD82BB2-6512-437C-85DE-58E519350312}">
      <dgm:prSet phldrT="[文字]"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合作</a:t>
          </a:r>
          <a:endParaRPr lang="en-US" altLang="zh-TW" sz="20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學習</a:t>
          </a:r>
          <a:endParaRPr lang="zh-TW" alt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A184CB2-1133-4A01-AA1F-B105369653D2}" type="parTrans" cxnId="{B12F75A4-8CBC-472B-94F3-C201491D595E}">
      <dgm:prSet custT="1"/>
      <dgm:spPr>
        <a:scene3d>
          <a:camera prst="orthographicFront"/>
          <a:lightRig rig="flat" dir="t"/>
        </a:scene3d>
        <a:sp3d>
          <a:bevelT prst="relaxedInset"/>
        </a:sp3d>
      </dgm:spPr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782D80A1-E488-4C97-8E8C-2F1CAE5A110C}" type="sibTrans" cxnId="{B12F75A4-8CBC-472B-94F3-C201491D595E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E53844DE-711E-4165-876F-F85623DCEA95}">
      <dgm:prSet phldrT="[文字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公共</a:t>
          </a:r>
          <a:endParaRPr lang="en-US" altLang="zh-TW" sz="20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zh-TW" altLang="en-US" sz="2000" b="1" dirty="0" smtClean="0">
              <a:solidFill>
                <a:schemeClr val="tx2">
                  <a:lumMod val="75000"/>
                </a:schemeClr>
              </a:solidFill>
            </a:rPr>
            <a:t>參與</a:t>
          </a:r>
          <a:endParaRPr lang="zh-TW" alt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0F0FBF7D-2900-4EAF-9E9D-AEB1A078B9DD}" type="parTrans" cxnId="{CA4B60BD-3287-44F1-A5F3-344DC137C853}">
      <dgm:prSet custT="1"/>
      <dgm:spPr>
        <a:scene3d>
          <a:camera prst="orthographicFront"/>
          <a:lightRig rig="flat" dir="t"/>
        </a:scene3d>
        <a:sp3d>
          <a:bevelT prst="relaxedInset"/>
        </a:sp3d>
      </dgm:spPr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E06C3D59-D05B-4AD0-9219-96DA68F0B508}" type="sibTrans" cxnId="{CA4B60BD-3287-44F1-A5F3-344DC137C853}">
      <dgm:prSet/>
      <dgm:spPr/>
      <dgm:t>
        <a:bodyPr/>
        <a:lstStyle/>
        <a:p>
          <a:endParaRPr lang="zh-TW" altLang="en-US" sz="2000" b="1">
            <a:solidFill>
              <a:schemeClr val="tx2">
                <a:lumMod val="75000"/>
              </a:schemeClr>
            </a:solidFill>
          </a:endParaRPr>
        </a:p>
      </dgm:t>
    </dgm:pt>
    <dgm:pt modelId="{E65C0743-DA1B-4805-8B0E-0B7F99528048}" type="pres">
      <dgm:prSet presAssocID="{22150614-B64A-49AF-9018-49784EA5988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9D2ECA-140A-492F-AB26-9E8272E1FF84}" type="pres">
      <dgm:prSet presAssocID="{A9A833CF-9D6F-4556-97FB-4A6F0622164F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A815EA17-8DE8-4AED-963B-38BD64E13C20}" type="pres">
      <dgm:prSet presAssocID="{3EBA1BE1-D61C-4B34-8B00-C31508E49586}" presName="parTrans" presStyleLbl="sibTrans2D1" presStyleIdx="0" presStyleCnt="4" custFlipVert="1" custFlipHor="1"/>
      <dgm:spPr/>
      <dgm:t>
        <a:bodyPr/>
        <a:lstStyle/>
        <a:p>
          <a:endParaRPr lang="zh-TW" altLang="en-US"/>
        </a:p>
      </dgm:t>
    </dgm:pt>
    <dgm:pt modelId="{84C0F31F-1062-4532-9BA7-0CBCAC6C01B6}" type="pres">
      <dgm:prSet presAssocID="{3EBA1BE1-D61C-4B34-8B00-C31508E49586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B949E3D8-1EFE-4613-AB31-426A55C86696}" type="pres">
      <dgm:prSet presAssocID="{E351D939-FA22-4A0F-A443-21409A756A2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9134F2-AD92-437C-812B-DEFAA6F8BCA0}" type="pres">
      <dgm:prSet presAssocID="{CF88A470-4815-475C-B692-9E3206AB85E0}" presName="parTrans" presStyleLbl="sibTrans2D1" presStyleIdx="1" presStyleCnt="4" custFlipHor="1"/>
      <dgm:spPr/>
      <dgm:t>
        <a:bodyPr/>
        <a:lstStyle/>
        <a:p>
          <a:endParaRPr lang="zh-TW" altLang="en-US"/>
        </a:p>
      </dgm:t>
    </dgm:pt>
    <dgm:pt modelId="{EA5D862F-196E-425E-AD21-9E0DB7B94FA9}" type="pres">
      <dgm:prSet presAssocID="{CF88A470-4815-475C-B692-9E3206AB85E0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9D35853C-4923-4843-A139-E7EF73707FCC}" type="pres">
      <dgm:prSet presAssocID="{774AD235-C7C8-4828-A1DA-BB75F8B8D6C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1E4DC-84ED-4602-B86D-7ABD2ADD7F9B}" type="pres">
      <dgm:prSet presAssocID="{2A184CB2-1133-4A01-AA1F-B105369653D2}" presName="parTrans" presStyleLbl="sibTrans2D1" presStyleIdx="2" presStyleCnt="4" custFlipVert="1"/>
      <dgm:spPr/>
      <dgm:t>
        <a:bodyPr/>
        <a:lstStyle/>
        <a:p>
          <a:endParaRPr lang="zh-TW" altLang="en-US"/>
        </a:p>
      </dgm:t>
    </dgm:pt>
    <dgm:pt modelId="{F40E05DD-19EA-4AFB-80C7-3F45187F944B}" type="pres">
      <dgm:prSet presAssocID="{2A184CB2-1133-4A01-AA1F-B105369653D2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70AD77F7-9C6D-4DF0-A081-FD7068B77DC8}" type="pres">
      <dgm:prSet presAssocID="{9AD82BB2-6512-437C-85DE-58E51935031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DE195E-E8AC-4DD3-A1AB-2BB854CA262C}" type="pres">
      <dgm:prSet presAssocID="{0F0FBF7D-2900-4EAF-9E9D-AEB1A078B9DD}" presName="parTrans" presStyleLbl="sibTrans2D1" presStyleIdx="3" presStyleCnt="4" custFlipHor="1"/>
      <dgm:spPr/>
      <dgm:t>
        <a:bodyPr/>
        <a:lstStyle/>
        <a:p>
          <a:endParaRPr lang="zh-TW" altLang="en-US"/>
        </a:p>
      </dgm:t>
    </dgm:pt>
    <dgm:pt modelId="{DCC7896E-3022-4E97-B6B4-4B7A19A81C0A}" type="pres">
      <dgm:prSet presAssocID="{0F0FBF7D-2900-4EAF-9E9D-AEB1A078B9DD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1A1087D4-5CC1-484B-8ACB-879CC18E1F92}" type="pres">
      <dgm:prSet presAssocID="{E53844DE-711E-4165-876F-F85623DCEA9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237EE3A-9A04-4D14-9689-7809A09A3D70}" type="presOf" srcId="{0F0FBF7D-2900-4EAF-9E9D-AEB1A078B9DD}" destId="{EBDE195E-E8AC-4DD3-A1AB-2BB854CA262C}" srcOrd="0" destOrd="0" presId="urn:microsoft.com/office/officeart/2005/8/layout/radial5"/>
    <dgm:cxn modelId="{3E525A5F-17D2-4B1F-89CE-92FBBB178385}" type="presOf" srcId="{CF88A470-4815-475C-B692-9E3206AB85E0}" destId="{9C9134F2-AD92-437C-812B-DEFAA6F8BCA0}" srcOrd="0" destOrd="0" presId="urn:microsoft.com/office/officeart/2005/8/layout/radial5"/>
    <dgm:cxn modelId="{F97A0FA4-FD95-443B-84FB-F2B44C17EAA7}" type="presOf" srcId="{774AD235-C7C8-4828-A1DA-BB75F8B8D6CD}" destId="{9D35853C-4923-4843-A139-E7EF73707FCC}" srcOrd="0" destOrd="0" presId="urn:microsoft.com/office/officeart/2005/8/layout/radial5"/>
    <dgm:cxn modelId="{15851B2B-D2B7-4697-A27A-4C004204FA19}" srcId="{A9A833CF-9D6F-4556-97FB-4A6F0622164F}" destId="{774AD235-C7C8-4828-A1DA-BB75F8B8D6CD}" srcOrd="1" destOrd="0" parTransId="{CF88A470-4815-475C-B692-9E3206AB85E0}" sibTransId="{1C7C2AFD-2696-4401-8E15-817026A94C50}"/>
    <dgm:cxn modelId="{CA4B60BD-3287-44F1-A5F3-344DC137C853}" srcId="{A9A833CF-9D6F-4556-97FB-4A6F0622164F}" destId="{E53844DE-711E-4165-876F-F85623DCEA95}" srcOrd="3" destOrd="0" parTransId="{0F0FBF7D-2900-4EAF-9E9D-AEB1A078B9DD}" sibTransId="{E06C3D59-D05B-4AD0-9219-96DA68F0B508}"/>
    <dgm:cxn modelId="{69B6E0BC-1E7A-4C2B-AF25-CFEB2ABF55D0}" type="presOf" srcId="{3EBA1BE1-D61C-4B34-8B00-C31508E49586}" destId="{A815EA17-8DE8-4AED-963B-38BD64E13C20}" srcOrd="0" destOrd="0" presId="urn:microsoft.com/office/officeart/2005/8/layout/radial5"/>
    <dgm:cxn modelId="{4F53D86A-6C3D-472D-8AE2-29E902BE9BE3}" srcId="{22150614-B64A-49AF-9018-49784EA59884}" destId="{A9A833CF-9D6F-4556-97FB-4A6F0622164F}" srcOrd="0" destOrd="0" parTransId="{C06AA6D7-12F8-4D1C-B0DB-50AE8A74E877}" sibTransId="{D8DF2488-3D72-4D15-87E7-3222F648AB9C}"/>
    <dgm:cxn modelId="{49C6F458-EACE-4565-8141-7D6EE9EBA2BE}" srcId="{A9A833CF-9D6F-4556-97FB-4A6F0622164F}" destId="{E351D939-FA22-4A0F-A443-21409A756A2C}" srcOrd="0" destOrd="0" parTransId="{3EBA1BE1-D61C-4B34-8B00-C31508E49586}" sibTransId="{0626796E-15D3-468E-8D74-9D6D60A0AD68}"/>
    <dgm:cxn modelId="{587E731B-A403-4ADA-8DC5-01FBB47D675B}" type="presOf" srcId="{CF88A470-4815-475C-B692-9E3206AB85E0}" destId="{EA5D862F-196E-425E-AD21-9E0DB7B94FA9}" srcOrd="1" destOrd="0" presId="urn:microsoft.com/office/officeart/2005/8/layout/radial5"/>
    <dgm:cxn modelId="{84D2E58E-420F-4D46-8F45-92CD9FC7E93D}" type="presOf" srcId="{3EBA1BE1-D61C-4B34-8B00-C31508E49586}" destId="{84C0F31F-1062-4532-9BA7-0CBCAC6C01B6}" srcOrd="1" destOrd="0" presId="urn:microsoft.com/office/officeart/2005/8/layout/radial5"/>
    <dgm:cxn modelId="{0340C515-5B68-4D2B-93F5-055281562440}" type="presOf" srcId="{A9A833CF-9D6F-4556-97FB-4A6F0622164F}" destId="{349D2ECA-140A-492F-AB26-9E8272E1FF84}" srcOrd="0" destOrd="0" presId="urn:microsoft.com/office/officeart/2005/8/layout/radial5"/>
    <dgm:cxn modelId="{E51F7702-5412-4032-83DB-F92F8007F6CD}" type="presOf" srcId="{0F0FBF7D-2900-4EAF-9E9D-AEB1A078B9DD}" destId="{DCC7896E-3022-4E97-B6B4-4B7A19A81C0A}" srcOrd="1" destOrd="0" presId="urn:microsoft.com/office/officeart/2005/8/layout/radial5"/>
    <dgm:cxn modelId="{6EB62604-3FAF-4248-B384-EEF616EA43E9}" type="presOf" srcId="{2A184CB2-1133-4A01-AA1F-B105369653D2}" destId="{F40E05DD-19EA-4AFB-80C7-3F45187F944B}" srcOrd="1" destOrd="0" presId="urn:microsoft.com/office/officeart/2005/8/layout/radial5"/>
    <dgm:cxn modelId="{8FBC3362-84D9-4949-B504-E5F206404369}" type="presOf" srcId="{2A184CB2-1133-4A01-AA1F-B105369653D2}" destId="{9131E4DC-84ED-4602-B86D-7ABD2ADD7F9B}" srcOrd="0" destOrd="0" presId="urn:microsoft.com/office/officeart/2005/8/layout/radial5"/>
    <dgm:cxn modelId="{B12F75A4-8CBC-472B-94F3-C201491D595E}" srcId="{A9A833CF-9D6F-4556-97FB-4A6F0622164F}" destId="{9AD82BB2-6512-437C-85DE-58E519350312}" srcOrd="2" destOrd="0" parTransId="{2A184CB2-1133-4A01-AA1F-B105369653D2}" sibTransId="{782D80A1-E488-4C97-8E8C-2F1CAE5A110C}"/>
    <dgm:cxn modelId="{5A75A0DE-2D75-465F-96B6-8562E479F12E}" type="presOf" srcId="{E53844DE-711E-4165-876F-F85623DCEA95}" destId="{1A1087D4-5CC1-484B-8ACB-879CC18E1F92}" srcOrd="0" destOrd="0" presId="urn:microsoft.com/office/officeart/2005/8/layout/radial5"/>
    <dgm:cxn modelId="{9FBAC25F-03F5-441D-87CE-9874F3AA186E}" type="presOf" srcId="{E351D939-FA22-4A0F-A443-21409A756A2C}" destId="{B949E3D8-1EFE-4613-AB31-426A55C86696}" srcOrd="0" destOrd="0" presId="urn:microsoft.com/office/officeart/2005/8/layout/radial5"/>
    <dgm:cxn modelId="{A67D5FF2-40C3-44AF-B756-632BA23EFE3E}" type="presOf" srcId="{9AD82BB2-6512-437C-85DE-58E519350312}" destId="{70AD77F7-9C6D-4DF0-A081-FD7068B77DC8}" srcOrd="0" destOrd="0" presId="urn:microsoft.com/office/officeart/2005/8/layout/radial5"/>
    <dgm:cxn modelId="{09D82389-FC54-4FE8-A594-01C18277FE27}" type="presOf" srcId="{22150614-B64A-49AF-9018-49784EA59884}" destId="{E65C0743-DA1B-4805-8B0E-0B7F99528048}" srcOrd="0" destOrd="0" presId="urn:microsoft.com/office/officeart/2005/8/layout/radial5"/>
    <dgm:cxn modelId="{4AEC8A81-9D21-42F6-8E69-A656ED1D42A3}" type="presParOf" srcId="{E65C0743-DA1B-4805-8B0E-0B7F99528048}" destId="{349D2ECA-140A-492F-AB26-9E8272E1FF84}" srcOrd="0" destOrd="0" presId="urn:microsoft.com/office/officeart/2005/8/layout/radial5"/>
    <dgm:cxn modelId="{EDF68895-9334-41DC-B10B-54674B04E803}" type="presParOf" srcId="{E65C0743-DA1B-4805-8B0E-0B7F99528048}" destId="{A815EA17-8DE8-4AED-963B-38BD64E13C20}" srcOrd="1" destOrd="0" presId="urn:microsoft.com/office/officeart/2005/8/layout/radial5"/>
    <dgm:cxn modelId="{52628856-7B5E-4930-9C08-A7671BB2E58B}" type="presParOf" srcId="{A815EA17-8DE8-4AED-963B-38BD64E13C20}" destId="{84C0F31F-1062-4532-9BA7-0CBCAC6C01B6}" srcOrd="0" destOrd="0" presId="urn:microsoft.com/office/officeart/2005/8/layout/radial5"/>
    <dgm:cxn modelId="{045F9A7E-4D2A-4928-814B-CAE7852B0194}" type="presParOf" srcId="{E65C0743-DA1B-4805-8B0E-0B7F99528048}" destId="{B949E3D8-1EFE-4613-AB31-426A55C86696}" srcOrd="2" destOrd="0" presId="urn:microsoft.com/office/officeart/2005/8/layout/radial5"/>
    <dgm:cxn modelId="{5BDF3DDC-12E9-4CD7-B76E-E9AE2D53DC0E}" type="presParOf" srcId="{E65C0743-DA1B-4805-8B0E-0B7F99528048}" destId="{9C9134F2-AD92-437C-812B-DEFAA6F8BCA0}" srcOrd="3" destOrd="0" presId="urn:microsoft.com/office/officeart/2005/8/layout/radial5"/>
    <dgm:cxn modelId="{093CF011-65B2-47F1-A8BF-16769631B544}" type="presParOf" srcId="{9C9134F2-AD92-437C-812B-DEFAA6F8BCA0}" destId="{EA5D862F-196E-425E-AD21-9E0DB7B94FA9}" srcOrd="0" destOrd="0" presId="urn:microsoft.com/office/officeart/2005/8/layout/radial5"/>
    <dgm:cxn modelId="{740EF7F7-2B34-459C-A223-535AC6415DD7}" type="presParOf" srcId="{E65C0743-DA1B-4805-8B0E-0B7F99528048}" destId="{9D35853C-4923-4843-A139-E7EF73707FCC}" srcOrd="4" destOrd="0" presId="urn:microsoft.com/office/officeart/2005/8/layout/radial5"/>
    <dgm:cxn modelId="{5070D7E5-8DDA-4A01-B1A6-9903921B72D7}" type="presParOf" srcId="{E65C0743-DA1B-4805-8B0E-0B7F99528048}" destId="{9131E4DC-84ED-4602-B86D-7ABD2ADD7F9B}" srcOrd="5" destOrd="0" presId="urn:microsoft.com/office/officeart/2005/8/layout/radial5"/>
    <dgm:cxn modelId="{C3F8FA29-0298-4CA3-954B-A7E6C0031DBE}" type="presParOf" srcId="{9131E4DC-84ED-4602-B86D-7ABD2ADD7F9B}" destId="{F40E05DD-19EA-4AFB-80C7-3F45187F944B}" srcOrd="0" destOrd="0" presId="urn:microsoft.com/office/officeart/2005/8/layout/radial5"/>
    <dgm:cxn modelId="{865E693D-3679-43F3-90E5-A2354BCEE6DC}" type="presParOf" srcId="{E65C0743-DA1B-4805-8B0E-0B7F99528048}" destId="{70AD77F7-9C6D-4DF0-A081-FD7068B77DC8}" srcOrd="6" destOrd="0" presId="urn:microsoft.com/office/officeart/2005/8/layout/radial5"/>
    <dgm:cxn modelId="{B774A472-917F-4439-B5EA-5E4F9FBBB504}" type="presParOf" srcId="{E65C0743-DA1B-4805-8B0E-0B7F99528048}" destId="{EBDE195E-E8AC-4DD3-A1AB-2BB854CA262C}" srcOrd="7" destOrd="0" presId="urn:microsoft.com/office/officeart/2005/8/layout/radial5"/>
    <dgm:cxn modelId="{DBD2A810-CE2E-4D14-A294-379CC42338D3}" type="presParOf" srcId="{EBDE195E-E8AC-4DD3-A1AB-2BB854CA262C}" destId="{DCC7896E-3022-4E97-B6B4-4B7A19A81C0A}" srcOrd="0" destOrd="0" presId="urn:microsoft.com/office/officeart/2005/8/layout/radial5"/>
    <dgm:cxn modelId="{4DF4CAAA-1DDE-46EE-AF0A-F4E4623C5CD2}" type="presParOf" srcId="{E65C0743-DA1B-4805-8B0E-0B7F99528048}" destId="{1A1087D4-5CC1-484B-8ACB-879CC18E1F9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D2ECA-140A-492F-AB26-9E8272E1FF84}">
      <dsp:nvSpPr>
        <dsp:cNvPr id="0" name=""/>
        <dsp:cNvSpPr/>
      </dsp:nvSpPr>
      <dsp:spPr>
        <a:xfrm>
          <a:off x="3049572" y="1645416"/>
          <a:ext cx="1173663" cy="11736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</a:rPr>
            <a:t>專題</a:t>
          </a:r>
          <a:endParaRPr lang="en-US" altLang="zh-TW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</a:rPr>
            <a:t>研究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3221451" y="1817295"/>
        <a:ext cx="829905" cy="829905"/>
      </dsp:txXfrm>
    </dsp:sp>
    <dsp:sp modelId="{A815EA17-8DE8-4AED-963B-38BD64E13C20}">
      <dsp:nvSpPr>
        <dsp:cNvPr id="0" name=""/>
        <dsp:cNvSpPr/>
      </dsp:nvSpPr>
      <dsp:spPr>
        <a:xfrm rot="16200000" flipH="1" flipV="1">
          <a:off x="3512080" y="1218357"/>
          <a:ext cx="248647" cy="3990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solidFill>
              <a:schemeClr val="tx2">
                <a:lumMod val="75000"/>
              </a:schemeClr>
            </a:solidFill>
          </a:endParaRPr>
        </a:p>
      </dsp:txBody>
      <dsp:txXfrm rot="-10800000">
        <a:off x="3549377" y="1260869"/>
        <a:ext cx="174053" cy="239427"/>
      </dsp:txXfrm>
    </dsp:sp>
    <dsp:sp modelId="{B949E3D8-1EFE-4613-AB31-426A55C86696}">
      <dsp:nvSpPr>
        <dsp:cNvPr id="0" name=""/>
        <dsp:cNvSpPr/>
      </dsp:nvSpPr>
      <dsp:spPr>
        <a:xfrm>
          <a:off x="3049572" y="2607"/>
          <a:ext cx="1173663" cy="11736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</a:rPr>
            <a:t>動手</a:t>
          </a:r>
          <a:endParaRPr lang="en-US" altLang="zh-TW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</a:rPr>
            <a:t>實作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3221451" y="174486"/>
        <a:ext cx="829905" cy="829905"/>
      </dsp:txXfrm>
    </dsp:sp>
    <dsp:sp modelId="{9C9134F2-AD92-437C-812B-DEFAA6F8BCA0}">
      <dsp:nvSpPr>
        <dsp:cNvPr id="0" name=""/>
        <dsp:cNvSpPr/>
      </dsp:nvSpPr>
      <dsp:spPr>
        <a:xfrm flipH="1">
          <a:off x="4326447" y="2032725"/>
          <a:ext cx="248647" cy="3990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1055"/>
                <a:satOff val="-15998"/>
                <a:lumOff val="-392"/>
                <a:alphaOff val="0"/>
                <a:tint val="96000"/>
                <a:lumMod val="104000"/>
              </a:schemeClr>
            </a:gs>
            <a:gs pos="100000">
              <a:schemeClr val="accent2">
                <a:hueOff val="151055"/>
                <a:satOff val="-15998"/>
                <a:lumOff val="-3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solidFill>
              <a:schemeClr val="tx2">
                <a:lumMod val="75000"/>
              </a:schemeClr>
            </a:solidFill>
          </a:endParaRPr>
        </a:p>
      </dsp:txBody>
      <dsp:txXfrm>
        <a:off x="4401041" y="2112534"/>
        <a:ext cx="174053" cy="239427"/>
      </dsp:txXfrm>
    </dsp:sp>
    <dsp:sp modelId="{9D35853C-4923-4843-A139-E7EF73707FCC}">
      <dsp:nvSpPr>
        <dsp:cNvPr id="0" name=""/>
        <dsp:cNvSpPr/>
      </dsp:nvSpPr>
      <dsp:spPr>
        <a:xfrm>
          <a:off x="4692381" y="1645416"/>
          <a:ext cx="1173663" cy="1173663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探索</a:t>
          </a:r>
          <a:endParaRPr lang="en-US" altLang="zh-TW" sz="20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體驗</a:t>
          </a:r>
          <a:endParaRPr lang="zh-TW" altLang="en-US" sz="2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864260" y="1817295"/>
        <a:ext cx="829905" cy="829905"/>
      </dsp:txXfrm>
    </dsp:sp>
    <dsp:sp modelId="{9131E4DC-84ED-4602-B86D-7ABD2ADD7F9B}">
      <dsp:nvSpPr>
        <dsp:cNvPr id="0" name=""/>
        <dsp:cNvSpPr/>
      </dsp:nvSpPr>
      <dsp:spPr>
        <a:xfrm rot="16200000" flipV="1">
          <a:off x="3512080" y="2847092"/>
          <a:ext cx="248647" cy="3990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02110"/>
                <a:satOff val="-31995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302110"/>
                <a:satOff val="-31995"/>
                <a:lumOff val="-78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solidFill>
              <a:schemeClr val="tx2">
                <a:lumMod val="75000"/>
              </a:schemeClr>
            </a:solidFill>
          </a:endParaRPr>
        </a:p>
      </dsp:txBody>
      <dsp:txXfrm rot="-10800000">
        <a:off x="3549377" y="2964198"/>
        <a:ext cx="174053" cy="239427"/>
      </dsp:txXfrm>
    </dsp:sp>
    <dsp:sp modelId="{70AD77F7-9C6D-4DF0-A081-FD7068B77DC8}">
      <dsp:nvSpPr>
        <dsp:cNvPr id="0" name=""/>
        <dsp:cNvSpPr/>
      </dsp:nvSpPr>
      <dsp:spPr>
        <a:xfrm>
          <a:off x="3049572" y="3288225"/>
          <a:ext cx="1173663" cy="1173663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合作</a:t>
          </a:r>
          <a:endParaRPr lang="en-US" altLang="zh-TW" sz="20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學習</a:t>
          </a:r>
          <a:endParaRPr lang="zh-TW" altLang="en-US" sz="2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221451" y="3460104"/>
        <a:ext cx="829905" cy="829905"/>
      </dsp:txXfrm>
    </dsp:sp>
    <dsp:sp modelId="{EBDE195E-E8AC-4DD3-A1AB-2BB854CA262C}">
      <dsp:nvSpPr>
        <dsp:cNvPr id="0" name=""/>
        <dsp:cNvSpPr/>
      </dsp:nvSpPr>
      <dsp:spPr>
        <a:xfrm rot="10800000" flipH="1">
          <a:off x="2697713" y="2032725"/>
          <a:ext cx="248647" cy="3990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solidFill>
              <a:schemeClr val="tx2">
                <a:lumMod val="75000"/>
              </a:schemeClr>
            </a:solidFill>
          </a:endParaRPr>
        </a:p>
      </dsp:txBody>
      <dsp:txXfrm rot="10800000">
        <a:off x="2697713" y="2112534"/>
        <a:ext cx="174053" cy="239427"/>
      </dsp:txXfrm>
    </dsp:sp>
    <dsp:sp modelId="{1A1087D4-5CC1-484B-8ACB-879CC18E1F92}">
      <dsp:nvSpPr>
        <dsp:cNvPr id="0" name=""/>
        <dsp:cNvSpPr/>
      </dsp:nvSpPr>
      <dsp:spPr>
        <a:xfrm>
          <a:off x="1406763" y="1645416"/>
          <a:ext cx="1173663" cy="1173663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公共</a:t>
          </a:r>
          <a:endParaRPr lang="en-US" altLang="zh-TW" sz="20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tx2">
                  <a:lumMod val="75000"/>
                </a:schemeClr>
              </a:solidFill>
            </a:rPr>
            <a:t>參與</a:t>
          </a:r>
          <a:endParaRPr lang="zh-TW" altLang="en-US" sz="2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578642" y="1817295"/>
        <a:ext cx="829905" cy="829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48F92-2ADD-4C3F-B482-4307061D1305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314F9-C113-44B2-BDAF-9CFB0AED89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87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35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2426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18100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21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44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9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240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59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2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58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hape 158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smtClean="0"/>
              <a:t>ASK</a:t>
            </a:r>
          </a:p>
        </p:txBody>
      </p:sp>
    </p:spTree>
    <p:extLst>
      <p:ext uri="{BB962C8B-B14F-4D97-AF65-F5344CB8AC3E}">
        <p14:creationId xmlns:p14="http://schemas.microsoft.com/office/powerpoint/2010/main" val="3517992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933575" y="363538"/>
            <a:ext cx="3232150" cy="1817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679450" eaLnBrk="1" hangingPunct="1"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9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79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79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79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794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79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C5B12B56-1260-4736-B7A6-BEA25F7EA4F2}" type="slidenum">
              <a:rPr kumimoji="0" lang="zh-TW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kumimoji="0"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1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6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D0D4D4-FA77-4F5D-BEE2-A54CC2601A6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6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945592-67B2-44E2-940B-7E2585126E6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743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9CB699-A27C-422A-913B-AA475746B8B0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14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10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39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20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0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9764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793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186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989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2020/8/31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666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3" name="组合 11"/>
          <p:cNvGrpSpPr/>
          <p:nvPr userDrawn="1"/>
        </p:nvGrpSpPr>
        <p:grpSpPr>
          <a:xfrm>
            <a:off x="270933" y="141887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2525954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94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864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717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37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638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90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499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742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973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710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022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35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803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5814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1789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29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626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29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36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33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03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94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42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09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84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90" r:id="rId17"/>
    <p:sldLayoutId id="214748369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053A1-665B-43CE-B425-6C0ED42C2337}" type="datetimeFigureOut">
              <a:rPr lang="zh-TW" altLang="en-US" smtClean="0"/>
              <a:t>2020/8/31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0BDD5E-0B70-4D6C-A94F-F1AB7B0595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29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aUTens9uNOo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news.com.tw/index.php/news/contents_page/0001385783" TargetMode="External"/><Relationship Id="rId2" Type="http://schemas.openxmlformats.org/officeDocument/2006/relationships/hyperlink" Target="http://www.ksnews.com.tw/index.php/news/contents_page/0001371677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9"/>
            <a:ext cx="12170500" cy="68398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65631" y="4830993"/>
            <a:ext cx="5440240" cy="800205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許一個「</a:t>
            </a:r>
            <a:r>
              <a:rPr lang="zh-TW" altLang="en-US" sz="44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  <a:cs typeface="+mn-ea"/>
                <a:sym typeface="+mn-lt"/>
              </a:rPr>
              <a:t>好</a:t>
            </a:r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」的準備與開始：時間</a:t>
            </a:r>
            <a:r>
              <a:rPr lang="en-US" altLang="zh-TW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0831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54960" y="3076644"/>
            <a:ext cx="6911835" cy="1231092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/>
          <a:p>
            <a:pPr algn="ctr">
              <a:defRPr/>
            </a:pPr>
            <a:r>
              <a:rPr lang="zh-TW" altLang="en-US" sz="3600" b="1" spc="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歡迎大家</a:t>
            </a:r>
            <a:endParaRPr lang="en-US" altLang="zh-TW" sz="3600" b="1" spc="4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  <a:p>
            <a:pPr algn="ctr">
              <a:defRPr/>
            </a:pPr>
            <a:r>
              <a:rPr lang="zh-TW" altLang="en-US" sz="3600" b="1" spc="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成為宜昌國小大家庭的好成員</a:t>
            </a:r>
            <a:endParaRPr lang="zh-CN" altLang="en-US" sz="3600" b="1" spc="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="" xmlns:a16="http://schemas.microsoft.com/office/drawing/2014/main" id="{F599728D-24B5-4FA0-8D0B-6D961CE162D1}"/>
              </a:ext>
            </a:extLst>
          </p:cNvPr>
          <p:cNvCxnSpPr/>
          <p:nvPr/>
        </p:nvCxnSpPr>
        <p:spPr>
          <a:xfrm>
            <a:off x="2304041" y="4416979"/>
            <a:ext cx="6543626" cy="262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16"/>
          <p:cNvSpPr/>
          <p:nvPr/>
        </p:nvSpPr>
        <p:spPr>
          <a:xfrm>
            <a:off x="6559157" y="422817"/>
            <a:ext cx="246566" cy="181465"/>
          </a:xfrm>
          <a:prstGeom prst="ellipse">
            <a:avLst/>
          </a:prstGeom>
          <a:solidFill>
            <a:srgbClr val="4CC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17"/>
          <p:cNvSpPr/>
          <p:nvPr/>
        </p:nvSpPr>
        <p:spPr>
          <a:xfrm>
            <a:off x="6312592" y="2203835"/>
            <a:ext cx="407586" cy="29997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18"/>
          <p:cNvSpPr/>
          <p:nvPr/>
        </p:nvSpPr>
        <p:spPr>
          <a:xfrm>
            <a:off x="7824049" y="1276242"/>
            <a:ext cx="407586" cy="299971"/>
          </a:xfrm>
          <a:prstGeom prst="ellipse">
            <a:avLst/>
          </a:prstGeom>
          <a:solidFill>
            <a:srgbClr val="37A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19"/>
          <p:cNvSpPr/>
          <p:nvPr/>
        </p:nvSpPr>
        <p:spPr>
          <a:xfrm>
            <a:off x="2706601" y="885631"/>
            <a:ext cx="294120" cy="216464"/>
          </a:xfrm>
          <a:prstGeom prst="ellipse">
            <a:avLst/>
          </a:prstGeom>
          <a:solidFill>
            <a:srgbClr val="FE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21"/>
          <p:cNvSpPr/>
          <p:nvPr/>
        </p:nvSpPr>
        <p:spPr>
          <a:xfrm>
            <a:off x="4028863" y="2144582"/>
            <a:ext cx="322550" cy="237387"/>
          </a:xfrm>
          <a:prstGeom prst="ellipse">
            <a:avLst/>
          </a:prstGeom>
          <a:solidFill>
            <a:srgbClr val="F69E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22"/>
          <p:cNvSpPr/>
          <p:nvPr/>
        </p:nvSpPr>
        <p:spPr>
          <a:xfrm flipH="1">
            <a:off x="1984643" y="1357772"/>
            <a:ext cx="170317" cy="125348"/>
          </a:xfrm>
          <a:prstGeom prst="ellipse">
            <a:avLst/>
          </a:prstGeom>
          <a:solidFill>
            <a:srgbClr val="E33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23"/>
          <p:cNvSpPr/>
          <p:nvPr/>
        </p:nvSpPr>
        <p:spPr>
          <a:xfrm flipH="1">
            <a:off x="1442270" y="1076495"/>
            <a:ext cx="69570" cy="51201"/>
          </a:xfrm>
          <a:prstGeom prst="ellipse">
            <a:avLst/>
          </a:prstGeom>
          <a:solidFill>
            <a:srgbClr val="F69E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25"/>
          <p:cNvSpPr/>
          <p:nvPr/>
        </p:nvSpPr>
        <p:spPr>
          <a:xfrm flipH="1">
            <a:off x="8505871" y="822958"/>
            <a:ext cx="170317" cy="125348"/>
          </a:xfrm>
          <a:prstGeom prst="ellipse">
            <a:avLst/>
          </a:prstGeom>
          <a:solidFill>
            <a:srgbClr val="267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28"/>
          <p:cNvGrpSpPr/>
          <p:nvPr/>
        </p:nvGrpSpPr>
        <p:grpSpPr>
          <a:xfrm flipV="1">
            <a:off x="9151347" y="1127696"/>
            <a:ext cx="495697" cy="424748"/>
            <a:chOff x="280875" y="2330441"/>
            <a:chExt cx="664294" cy="773419"/>
          </a:xfrm>
          <a:solidFill>
            <a:schemeClr val="bg1">
              <a:lumMod val="50000"/>
            </a:schemeClr>
          </a:solidFill>
        </p:grpSpPr>
        <p:sp>
          <p:nvSpPr>
            <p:cNvPr id="44" name="椭圆 26"/>
            <p:cNvSpPr/>
            <p:nvPr/>
          </p:nvSpPr>
          <p:spPr>
            <a:xfrm flipH="1">
              <a:off x="851937" y="2330441"/>
              <a:ext cx="93232" cy="9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27"/>
            <p:cNvSpPr/>
            <p:nvPr/>
          </p:nvSpPr>
          <p:spPr>
            <a:xfrm flipH="1">
              <a:off x="280875" y="3010628"/>
              <a:ext cx="93232" cy="9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橢圓 4"/>
          <p:cNvSpPr/>
          <p:nvPr/>
        </p:nvSpPr>
        <p:spPr>
          <a:xfrm>
            <a:off x="4849039" y="403523"/>
            <a:ext cx="1217615" cy="11876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5559010" y="1026812"/>
            <a:ext cx="1377338" cy="10847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4763465" y="1309312"/>
            <a:ext cx="1328962" cy="12654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3694575" y="981674"/>
            <a:ext cx="1490780" cy="11629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880553" y="1052736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1"/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2</a:t>
            </a:r>
            <a:endParaRPr lang="zh-TW" altLang="en-US" sz="8800" dirty="0">
              <a:solidFill>
                <a:schemeClr val="bg1"/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000146" y="1396887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>
                <a:solidFill>
                  <a:schemeClr val="bg2">
                    <a:lumMod val="50000"/>
                  </a:schemeClr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2</a:t>
            </a:r>
            <a:endParaRPr lang="zh-TW" altLang="en-US" sz="8800" dirty="0">
              <a:solidFill>
                <a:schemeClr val="bg2">
                  <a:lumMod val="50000"/>
                </a:schemeClr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837222" y="1017827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2">
                    <a:lumMod val="50000"/>
                  </a:schemeClr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0</a:t>
            </a:r>
            <a:endParaRPr lang="zh-TW" altLang="en-US" sz="8800" dirty="0">
              <a:solidFill>
                <a:schemeClr val="bg2">
                  <a:lumMod val="50000"/>
                </a:schemeClr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829687" y="373726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1"/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0</a:t>
            </a:r>
            <a:endParaRPr lang="zh-TW" altLang="en-US" sz="8800" dirty="0">
              <a:solidFill>
                <a:schemeClr val="bg1"/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30561" y="-11765"/>
            <a:ext cx="1163819" cy="81508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大手</a:t>
            </a:r>
            <a:endParaRPr lang="en-US" altLang="zh-TW" sz="16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牽小手</a:t>
            </a:r>
            <a:endParaRPr lang="zh-TW" altLang="en-US" sz="1600" dirty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1691821" y="260648"/>
            <a:ext cx="1163819" cy="8150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放眼</a:t>
            </a:r>
            <a:endParaRPr lang="en-US" altLang="zh-TW" sz="16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世界</a:t>
            </a:r>
            <a:endParaRPr lang="zh-TW" altLang="en-US" sz="1600" dirty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906988" y="1735382"/>
            <a:ext cx="1799614" cy="11923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每一個學生都是閃閃發亮的</a:t>
            </a:r>
            <a:endParaRPr lang="en-US" altLang="zh-TW" sz="14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明星</a:t>
            </a:r>
            <a:endParaRPr lang="zh-TW" altLang="en-US" sz="3200" dirty="0">
              <a:solidFill>
                <a:srgbClr val="7030A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pic>
        <p:nvPicPr>
          <p:cNvPr id="32" name="Picture 6" descr="校長西裝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42" y="1434673"/>
            <a:ext cx="1993329" cy="298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9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14"/>
          <p:cNvSpPr txBox="1">
            <a:spLocks noChangeArrowheads="1"/>
          </p:cNvSpPr>
          <p:nvPr/>
        </p:nvSpPr>
        <p:spPr bwMode="auto">
          <a:xfrm>
            <a:off x="423863" y="688975"/>
            <a:ext cx="92440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zh-TW" sz="7200" b="1">
              <a:solidFill>
                <a:srgbClr val="38572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15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177800"/>
            <a:ext cx="9309100" cy="1612900"/>
          </a:xfr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lIns="91440" tIns="45720" rIns="91440" bIns="45720" rtlCol="0" anchor="b"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「核心素養」</a:t>
            </a:r>
            <a:r>
              <a:rPr lang="en-US" altLang="zh-TW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是指一個人為適應現在生活及面對未來挑戰，</a:t>
            </a:r>
            <a:r>
              <a:rPr lang="en-US" altLang="zh-TW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36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所應具備的知識、能力與態度。</a:t>
            </a:r>
          </a:p>
        </p:txBody>
      </p:sp>
      <p:pic>
        <p:nvPicPr>
          <p:cNvPr id="2048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290638"/>
            <a:ext cx="10455275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/>
            </a:extLst>
          </p:cNvPr>
          <p:cNvSpPr txBox="1"/>
          <p:nvPr/>
        </p:nvSpPr>
        <p:spPr>
          <a:xfrm>
            <a:off x="838200" y="5834063"/>
            <a:ext cx="4699000" cy="70167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377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E7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解決生活真實問題</a:t>
            </a:r>
          </a:p>
        </p:txBody>
      </p:sp>
      <p:sp>
        <p:nvSpPr>
          <p:cNvPr id="8" name="文字方塊 7">
            <a:extLst>
              <a:ext uri="{FF2B5EF4-FFF2-40B4-BE49-F238E27FC236}"/>
            </a:extLst>
          </p:cNvPr>
          <p:cNvSpPr txBox="1"/>
          <p:nvPr/>
        </p:nvSpPr>
        <p:spPr>
          <a:xfrm>
            <a:off x="5826125" y="5834063"/>
            <a:ext cx="5827713" cy="7016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 rtl="0">
              <a:defRPr lang="zh-TW"/>
            </a:defPPr>
            <a:lvl1pPr>
              <a:lnSpc>
                <a:spcPct val="90000"/>
              </a:lnSpc>
              <a:defRPr sz="3200">
                <a:solidFill>
                  <a:schemeClr val="lt1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產生學習遷移有效創新</a:t>
            </a:r>
          </a:p>
        </p:txBody>
      </p:sp>
      <p:sp>
        <p:nvSpPr>
          <p:cNvPr id="2048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399463" y="65119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5AAAE04-0076-474B-86E1-8067D822767B}" type="slidenum">
              <a:rPr lang="zh-TW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10</a:t>
            </a:fld>
            <a:endParaRPr lang="zh-TW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0"/>
          </p:nvPr>
        </p:nvSpPr>
        <p:spPr>
          <a:xfrm>
            <a:off x="950913" y="6472238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2020/04/14</a:t>
            </a:r>
            <a:endParaRPr lang="zh-TW" altLang="en-US" dirty="0"/>
          </a:p>
        </p:txBody>
      </p:sp>
      <p:pic>
        <p:nvPicPr>
          <p:cNvPr id="2048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-334963"/>
            <a:ext cx="9236075" cy="774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0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 bwMode="auto">
          <a:xfrm>
            <a:off x="5310182" y="2428876"/>
            <a:ext cx="5214934" cy="442912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2095472" y="142852"/>
            <a:ext cx="7240887" cy="5635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宜小校訂課程發展的概念圖</a:t>
            </a:r>
          </a:p>
        </p:txBody>
      </p:sp>
      <p:grpSp>
        <p:nvGrpSpPr>
          <p:cNvPr id="4" name="群組 10"/>
          <p:cNvGrpSpPr>
            <a:grpSpLocks/>
          </p:cNvGrpSpPr>
          <p:nvPr/>
        </p:nvGrpSpPr>
        <p:grpSpPr bwMode="auto">
          <a:xfrm>
            <a:off x="5667385" y="2500313"/>
            <a:ext cx="4643461" cy="3714768"/>
            <a:chOff x="2285991" y="1714488"/>
            <a:chExt cx="4643494" cy="3714794"/>
          </a:xfrm>
        </p:grpSpPr>
        <p:sp>
          <p:nvSpPr>
            <p:cNvPr id="5" name="橢圓 4"/>
            <p:cNvSpPr/>
            <p:nvPr/>
          </p:nvSpPr>
          <p:spPr>
            <a:xfrm>
              <a:off x="3643326" y="1714488"/>
              <a:ext cx="1857389" cy="185738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家長圖像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了解教育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親師合作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主動參與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共找資源</a:t>
              </a:r>
            </a:p>
          </p:txBody>
        </p:sp>
        <p:sp>
          <p:nvSpPr>
            <p:cNvPr id="6" name="橢圓 5"/>
            <p:cNvSpPr/>
            <p:nvPr/>
          </p:nvSpPr>
          <p:spPr>
            <a:xfrm>
              <a:off x="2285991" y="3571876"/>
              <a:ext cx="1857388" cy="18573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學生圖像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自主學習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關懷認同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創新應變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品格致事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5072096" y="3500437"/>
              <a:ext cx="1857389" cy="185738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教師圖像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專業自主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熱愛教學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健康活力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6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品格至上</a:t>
              </a:r>
              <a:endParaRPr lang="en-US" altLang="zh-TW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endParaRPr lang="zh-TW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橢圓 7"/>
            <p:cNvSpPr/>
            <p:nvPr/>
          </p:nvSpPr>
          <p:spPr>
            <a:xfrm>
              <a:off x="3643311" y="3357566"/>
              <a:ext cx="1928843" cy="20717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TW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願景</a:t>
              </a:r>
              <a:endParaRPr lang="en-US" altLang="zh-TW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大手牽小手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12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放眼世界</a:t>
              </a:r>
              <a:endPara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每一個孩子都是閃閃發亮的明星</a:t>
              </a:r>
              <a:endPara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橢圓 8"/>
          <p:cNvSpPr/>
          <p:nvPr/>
        </p:nvSpPr>
        <p:spPr bwMode="auto">
          <a:xfrm>
            <a:off x="2524122" y="2000241"/>
            <a:ext cx="2571747" cy="221455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課程主軸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宜小「 </a:t>
            </a:r>
            <a:r>
              <a:rPr lang="en-US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I 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」閱讀</a:t>
            </a:r>
            <a:endParaRPr lang="en-US" altLang="zh-TW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人文「心」關懷</a:t>
            </a:r>
            <a:endParaRPr lang="en-US" altLang="zh-TW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創藝「玩」科學</a:t>
            </a:r>
            <a:endParaRPr lang="en-US" altLang="zh-TW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多元「益」探索</a:t>
            </a:r>
            <a:endParaRPr lang="en-US" altLang="zh-TW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公民「好」素養</a:t>
            </a:r>
          </a:p>
        </p:txBody>
      </p:sp>
      <p:pic>
        <p:nvPicPr>
          <p:cNvPr id="10" name="Picture 2" descr="D:\recovery\My Documents\簡報圖檔資料庫\簡報背景\可愛插圖\spring3l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918" y="4643446"/>
            <a:ext cx="10302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橢圓 10"/>
          <p:cNvSpPr/>
          <p:nvPr/>
        </p:nvSpPr>
        <p:spPr bwMode="auto">
          <a:xfrm>
            <a:off x="5310182" y="1071546"/>
            <a:ext cx="2000264" cy="14287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終身學習</a:t>
            </a:r>
            <a:endParaRPr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適應未來生活</a:t>
            </a:r>
            <a:endParaRPr lang="zh-TW" alt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24370" y="4214819"/>
            <a:ext cx="714375" cy="5000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發展</a:t>
            </a:r>
          </a:p>
        </p:txBody>
      </p:sp>
      <p:sp>
        <p:nvSpPr>
          <p:cNvPr id="13" name="向右箭號 12"/>
          <p:cNvSpPr/>
          <p:nvPr/>
        </p:nvSpPr>
        <p:spPr bwMode="auto">
          <a:xfrm rot="19505089">
            <a:off x="4867048" y="2155324"/>
            <a:ext cx="613458" cy="3571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zh-TW" altLang="en-US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向右箭號 13"/>
          <p:cNvSpPr/>
          <p:nvPr/>
        </p:nvSpPr>
        <p:spPr bwMode="auto">
          <a:xfrm rot="12549948">
            <a:off x="4840526" y="3669731"/>
            <a:ext cx="628932" cy="33720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zh-TW" altLang="en-US" sz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452932" y="1357289"/>
            <a:ext cx="857250" cy="6546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最終目標</a:t>
            </a:r>
          </a:p>
        </p:txBody>
      </p:sp>
      <p:pic>
        <p:nvPicPr>
          <p:cNvPr id="16" name="Picture 2" descr="D:\recovery\My Documents\簡報圖檔資料庫\簡報背景\可愛插圖\spring3l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4081" y="980728"/>
            <a:ext cx="9937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265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/>
          </p:nvPr>
        </p:nvGraphicFramePr>
        <p:xfrm>
          <a:off x="4295800" y="1196752"/>
          <a:ext cx="727280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1343472" y="83763"/>
            <a:ext cx="9976622" cy="635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課程主軸之課程設計、教學，走向問題解決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2737708" y="4365105"/>
            <a:ext cx="2571747" cy="221455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   課程主軸</a:t>
            </a: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宜小「 </a:t>
            </a:r>
            <a:r>
              <a:rPr lang="en-US" altLang="zh-TW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I </a:t>
            </a: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」閱讀</a:t>
            </a:r>
            <a:endParaRPr lang="en-US" altLang="zh-TW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人文「心」關懷</a:t>
            </a:r>
            <a:endParaRPr lang="en-US" altLang="zh-TW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創藝「玩」科學</a:t>
            </a:r>
            <a:endParaRPr lang="en-US" altLang="zh-TW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多元「益」探索</a:t>
            </a:r>
            <a:endParaRPr lang="en-US" altLang="zh-TW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公民「好」素養</a:t>
            </a:r>
          </a:p>
        </p:txBody>
      </p:sp>
      <p:sp>
        <p:nvSpPr>
          <p:cNvPr id="5" name="向右箭號 4"/>
          <p:cNvSpPr/>
          <p:nvPr/>
        </p:nvSpPr>
        <p:spPr>
          <a:xfrm rot="20058512">
            <a:off x="5355143" y="4291720"/>
            <a:ext cx="1008112" cy="75072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D:\recovery\My Documents\簡報圖檔資料庫\簡報背景\可愛插圖\spring3lm5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1" y="5643578"/>
            <a:ext cx="93791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recovery\My Documents\簡報圖檔資料庫\簡報背景\可愛插圖\spring3lm5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82149" y="4286256"/>
            <a:ext cx="93791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recovery\My Documents\簡報圖檔資料庫\簡報背景\可愛插圖\spring3lm5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61" y="2357430"/>
            <a:ext cx="93791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508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教務處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給孩子最棒的學習起點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01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8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1546" y="18864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實施十二年國教新課綱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9535" y="1124745"/>
            <a:ext cx="10026931" cy="4525963"/>
          </a:xfrm>
        </p:spPr>
        <p:txBody>
          <a:bodyPr>
            <a:normAutofit/>
          </a:bodyPr>
          <a:lstStyle/>
          <a:p>
            <a:pPr algn="just"/>
            <a:r>
              <a:rPr lang="zh-TW" altLang="zh-TW" sz="2800" dirty="0" smtClean="0"/>
              <a:t>低年級</a:t>
            </a:r>
            <a:r>
              <a:rPr lang="zh-TW" altLang="zh-TW" sz="2800" dirty="0"/>
              <a:t>課程分部定課程、校訂課程。部定課程</a:t>
            </a:r>
            <a:r>
              <a:rPr lang="en-US" altLang="zh-TW" sz="2800" dirty="0"/>
              <a:t>:</a:t>
            </a:r>
            <a:r>
              <a:rPr lang="zh-TW" altLang="zh-TW" sz="2800" dirty="0"/>
              <a:t>語文、數學、生活（含社會、自然科學、藝術、綜合活動）、健康與體育，校訂課程</a:t>
            </a:r>
            <a:r>
              <a:rPr lang="en-US" altLang="zh-TW" sz="2800" dirty="0"/>
              <a:t>(</a:t>
            </a:r>
            <a:r>
              <a:rPr lang="zh-TW" altLang="zh-TW" sz="2800" dirty="0"/>
              <a:t>「人文心關懷」主軸課程</a:t>
            </a:r>
            <a:r>
              <a:rPr lang="en-US" altLang="zh-TW" sz="2800" dirty="0" smtClean="0"/>
              <a:t>)</a:t>
            </a:r>
            <a:r>
              <a:rPr lang="zh-TW" altLang="en-US" sz="2800" dirty="0"/>
              <a:t>。</a:t>
            </a:r>
            <a:endParaRPr lang="en-US" altLang="zh-TW" sz="2800" dirty="0" smtClean="0"/>
          </a:p>
          <a:p>
            <a:pPr algn="just"/>
            <a:r>
              <a:rPr lang="zh-TW" altLang="zh-TW" sz="2800" dirty="0" smtClean="0"/>
              <a:t>新</a:t>
            </a:r>
            <a:r>
              <a:rPr lang="zh-TW" altLang="zh-TW" sz="2800" dirty="0"/>
              <a:t>課綱課程與過去課程最大之差異，新課綱在培養孩子的「素養」，因此鼓勵孩子在課程所學到的知識或能力，能在生活中表現或實踐出來。</a:t>
            </a:r>
            <a:endParaRPr lang="zh-TW" altLang="en-US" sz="2800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99134" y="4647892"/>
            <a:ext cx="2262012" cy="1696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086">
            <a:off x="3662825" y="4442283"/>
            <a:ext cx="2514169" cy="2071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開辦課後輔導班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21946" y="1727199"/>
            <a:ext cx="8915400" cy="47921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zh-TW" sz="3200" dirty="0" smtClean="0"/>
              <a:t>課後</a:t>
            </a:r>
            <a:r>
              <a:rPr lang="zh-TW" altLang="zh-TW" sz="3200" dirty="0"/>
              <a:t>照顧班（低收入戶、有清寒證明者及原住民免費</a:t>
            </a:r>
            <a:r>
              <a:rPr lang="zh-TW" altLang="zh-TW" sz="3200" dirty="0" smtClean="0"/>
              <a:t>）</a:t>
            </a:r>
            <a:r>
              <a:rPr lang="zh-TW" altLang="en-US" sz="3200" dirty="0" smtClean="0"/>
              <a:t>，以作業指導、閱讀指導為重點。</a:t>
            </a:r>
            <a:r>
              <a:rPr lang="zh-TW" altLang="zh-TW" sz="3200" dirty="0" smtClean="0"/>
              <a:t>星期一到</a:t>
            </a:r>
            <a:r>
              <a:rPr lang="zh-TW" altLang="en-US" sz="3200" dirty="0" smtClean="0"/>
              <a:t>四</a:t>
            </a:r>
            <a:r>
              <a:rPr lang="en-US" altLang="zh-TW" sz="3200" dirty="0" smtClean="0"/>
              <a:t>13:20-17:30</a:t>
            </a:r>
            <a:r>
              <a:rPr lang="zh-TW" altLang="en-US" sz="3200" dirty="0" smtClean="0"/>
              <a:t>，星期五</a:t>
            </a:r>
            <a:r>
              <a:rPr lang="en-US" altLang="zh-TW" sz="3200" dirty="0" smtClean="0"/>
              <a:t>15:20-17:30</a:t>
            </a:r>
            <a:r>
              <a:rPr lang="zh-TW" altLang="en-US" sz="3200" dirty="0" smtClean="0"/>
              <a:t>，星期一到星期五</a:t>
            </a:r>
            <a:r>
              <a:rPr lang="en-US" altLang="zh-TW" sz="3200" dirty="0" smtClean="0"/>
              <a:t>17:30</a:t>
            </a:r>
            <a:r>
              <a:rPr lang="zh-TW" altLang="zh-TW" sz="3200" dirty="0" smtClean="0"/>
              <a:t>放學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>
              <a:lnSpc>
                <a:spcPct val="150000"/>
              </a:lnSpc>
            </a:pPr>
            <a:r>
              <a:rPr lang="zh-TW" altLang="zh-TW" sz="3200" dirty="0" smtClean="0"/>
              <a:t>免費</a:t>
            </a:r>
            <a:r>
              <a:rPr lang="zh-TW" altLang="zh-TW" sz="3200" dirty="0"/>
              <a:t>課輔</a:t>
            </a:r>
            <a:r>
              <a:rPr lang="zh-TW" altLang="zh-TW" sz="3200" dirty="0" smtClean="0"/>
              <a:t>班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以作業指導為重點。</a:t>
            </a:r>
            <a:r>
              <a:rPr lang="zh-TW" altLang="zh-TW" sz="3200" dirty="0" smtClean="0"/>
              <a:t>星期一</a:t>
            </a:r>
            <a:r>
              <a:rPr lang="zh-TW" altLang="zh-TW" sz="3200" dirty="0"/>
              <a:t>、二、</a:t>
            </a:r>
            <a:r>
              <a:rPr lang="zh-TW" altLang="zh-TW" sz="3200" dirty="0" smtClean="0"/>
              <a:t>四</a:t>
            </a:r>
            <a:r>
              <a:rPr lang="en-US" altLang="zh-TW" sz="3200" dirty="0" smtClean="0"/>
              <a:t>13:20-14</a:t>
            </a:r>
            <a:r>
              <a:rPr lang="zh-TW" altLang="zh-TW" sz="3200" dirty="0"/>
              <a:t>：</a:t>
            </a:r>
            <a:r>
              <a:rPr lang="en-US" altLang="zh-TW" sz="3200" dirty="0" smtClean="0"/>
              <a:t>00</a:t>
            </a:r>
            <a:r>
              <a:rPr lang="zh-TW" altLang="en-US" sz="3200" dirty="0" smtClean="0"/>
              <a:t>，約</a:t>
            </a:r>
            <a:r>
              <a:rPr lang="en-US" altLang="zh-TW" sz="3200" dirty="0" smtClean="0"/>
              <a:t>14:05</a:t>
            </a:r>
            <a:r>
              <a:rPr lang="zh-TW" altLang="zh-TW" sz="3200" dirty="0" smtClean="0"/>
              <a:t>放學</a:t>
            </a:r>
            <a:r>
              <a:rPr lang="zh-TW" altLang="zh-TW" sz="3200" dirty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97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學務處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為孩子營造有序與安全的校園環境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02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1231900" y="1358032"/>
            <a:ext cx="10104967" cy="5373779"/>
          </a:xfrm>
          <a:prstGeom prst="rect">
            <a:avLst/>
          </a:prstGeom>
          <a:solidFill>
            <a:srgbClr val="FFFF99">
              <a:alpha val="37000"/>
            </a:srgbClr>
          </a:solidFill>
        </p:spPr>
        <p:txBody>
          <a:bodyPr wrap="square" anchor="ctr">
            <a:spAutoFit/>
          </a:bodyPr>
          <a:lstStyle/>
          <a:p>
            <a:pPr marL="342900" indent="-342900" algn="just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altLang="zh-TW" sz="2600" dirty="0" smtClean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1.</a:t>
            </a:r>
            <a:r>
              <a:rPr kumimoji="0" lang="zh-TW" altLang="en-US" sz="2600" kern="0" dirty="0" smtClean="0">
                <a:latin typeface="Adobe 繁黑體 Std B" pitchFamily="34" charset="-120"/>
                <a:ea typeface="Adobe 繁黑體 Std B" pitchFamily="34" charset="-120"/>
              </a:rPr>
              <a:t>上學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時間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:</a:t>
            </a:r>
            <a:r>
              <a:rPr kumimoji="0" lang="zh-TW" altLang="zh-TW" sz="2600" kern="0" dirty="0">
                <a:latin typeface="Adobe 繁黑體 Std B" pitchFamily="34" charset="-120"/>
                <a:ea typeface="Adobe 繁黑體 Std B" pitchFamily="34" charset="-120"/>
              </a:rPr>
              <a:t>上午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7</a:t>
            </a:r>
            <a:r>
              <a:rPr kumimoji="0" lang="zh-TW" altLang="zh-TW" sz="2600" kern="0" dirty="0">
                <a:latin typeface="Adobe 繁黑體 Std B" pitchFamily="34" charset="-120"/>
                <a:ea typeface="Adobe 繁黑體 Std B" pitchFamily="34" charset="-120"/>
              </a:rPr>
              <a:t>時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20</a:t>
            </a:r>
            <a:r>
              <a:rPr kumimoji="0" lang="zh-TW" altLang="zh-TW" sz="2600" kern="0" dirty="0">
                <a:latin typeface="Adobe 繁黑體 Std B" pitchFamily="34" charset="-120"/>
                <a:ea typeface="Adobe 繁黑體 Std B" pitchFamily="34" charset="-120"/>
              </a:rPr>
              <a:t>分起至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上午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8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時，上午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8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時後請由停車場管制門進出。</a:t>
            </a:r>
            <a:endParaRPr kumimoji="0" lang="en-US" altLang="zh-TW" sz="2600" kern="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 algn="just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若特殊情況需提早到校者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上午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7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時至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7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時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20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分</a:t>
            </a:r>
            <a:r>
              <a:rPr kumimoji="0" lang="en-US" altLang="zh-TW" sz="2600" kern="0" dirty="0"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kumimoji="0" lang="zh-TW" altLang="en-US" sz="2600" kern="0" dirty="0">
                <a:latin typeface="Adobe 繁黑體 Std B" pitchFamily="34" charset="-120"/>
                <a:ea typeface="Adobe 繁黑體 Std B" pitchFamily="34" charset="-120"/>
              </a:rPr>
              <a:t>，至停車場彩虹門。</a:t>
            </a:r>
            <a:endParaRPr kumimoji="0" lang="en-US" altLang="zh-TW" sz="2600" kern="0" dirty="0">
              <a:latin typeface="Adobe 繁黑體 Std B" pitchFamily="34" charset="-120"/>
              <a:ea typeface="Adobe 繁黑體 Std B" pitchFamily="34" charset="-12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3.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鼓勵孩童走路上學，三年級後可申請騎單車上學。</a:t>
            </a:r>
            <a:endParaRPr lang="zh-TW" altLang="en-US" sz="2600" dirty="0">
              <a:latin typeface="Adobe 繁黑體 Std B" pitchFamily="34" charset="-120"/>
              <a:ea typeface="Adobe 繁黑體 Std B" pitchFamily="34" charset="-120"/>
            </a:endParaRPr>
          </a:p>
          <a:p>
            <a:pPr marL="271463" indent="-271463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4.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若由家長以車輛接送孩童上學，請務必將車輛開入活動中心停車場車道</a:t>
            </a:r>
            <a:r>
              <a:rPr lang="zh-TW" altLang="en-US" sz="2600" dirty="0" smtClean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，順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向進出。</a:t>
            </a:r>
            <a:endParaRPr lang="zh-TW" altLang="en-US" sz="2600" dirty="0">
              <a:latin typeface="Adobe 繁黑體 Std B" pitchFamily="34" charset="-120"/>
              <a:ea typeface="Adobe 繁黑體 Std B" pitchFamily="34" charset="-120"/>
            </a:endParaRPr>
          </a:p>
          <a:p>
            <a:pPr marL="271463" indent="-271463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5.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由南側門進入學校者，請勿直接穿越中山路，請走行人穿越線（斑馬線</a:t>
            </a:r>
            <a:r>
              <a:rPr lang="en-US" altLang="zh-TW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)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過馬路，並讓孩</a:t>
            </a:r>
            <a:r>
              <a:rPr lang="zh-TW" altLang="en-US" sz="2600" dirty="0" smtClean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童自行進</a:t>
            </a:r>
            <a:r>
              <a:rPr lang="zh-TW" altLang="en-US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校門。為維護孩童安全，請勿將車輛駛入校門。</a:t>
            </a:r>
            <a:endParaRPr lang="en-US" altLang="zh-TW" sz="2600" dirty="0"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271463" indent="-271463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600" dirty="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6.</a:t>
            </a:r>
            <a:r>
              <a:rPr kumimoji="0" lang="zh-TW" altLang="en-US" sz="2600" dirty="0">
                <a:latin typeface="Adobe 繁黑體 Std B" pitchFamily="34" charset="-120"/>
                <a:ea typeface="Adobe 繁黑體 Std B" pitchFamily="34" charset="-120"/>
              </a:rPr>
              <a:t>由正門進入學校者，請將車輛停於校門兩側，提醒孩子迅速下車，並注意安全</a:t>
            </a:r>
            <a:r>
              <a:rPr kumimoji="0" lang="zh-TW" altLang="en-US" sz="26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en-US" altLang="zh-TW" sz="2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標題 7"/>
          <p:cNvSpPr txBox="1">
            <a:spLocks/>
          </p:cNvSpPr>
          <p:nvPr/>
        </p:nvSpPr>
        <p:spPr>
          <a:xfrm>
            <a:off x="2916766" y="667281"/>
            <a:ext cx="3810000" cy="56356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zh-TW" altLang="en-US" sz="3600" dirty="0" smtClean="0">
                <a:latin typeface="Adobe 繁黑體 Std B" pitchFamily="34" charset="-120"/>
                <a:ea typeface="Adobe 繁黑體 Std B" pitchFamily="34" charset="-120"/>
                <a:cs typeface="+mj-cs"/>
              </a:rPr>
              <a:t>上 學 交 通</a:t>
            </a:r>
            <a:endParaRPr kumimoji="0" lang="zh-TW" altLang="en-US" sz="3600" dirty="0">
              <a:latin typeface="Adobe 繁黑體 Std B" pitchFamily="34" charset="-120"/>
              <a:ea typeface="Adobe 繁黑體 Std B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97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86933" y="1260475"/>
            <a:ext cx="10049934" cy="5367338"/>
          </a:xfrm>
          <a:prstGeom prst="rect">
            <a:avLst/>
          </a:prstGeom>
          <a:solidFill>
            <a:srgbClr val="FFFF99">
              <a:alpha val="4300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kumimoji="0" lang="zh-TW" altLang="en-US" sz="2000" b="1" kern="0" dirty="0">
                <a:latin typeface="Adobe 繁黑體 Std B" pitchFamily="34" charset="-120"/>
                <a:ea typeface="Adobe 繁黑體 Std B" pitchFamily="34" charset="-120"/>
              </a:rPr>
              <a:t>放學時間</a:t>
            </a:r>
            <a:r>
              <a:rPr kumimoji="0" lang="en-US" altLang="zh-TW" sz="2000" b="1" kern="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2000" b="1" kern="0" dirty="0">
                <a:latin typeface="Adobe 繁黑體 Std B" pitchFamily="34" charset="-120"/>
                <a:ea typeface="Adobe 繁黑體 Std B" pitchFamily="34" charset="-120"/>
              </a:rPr>
              <a:t>無課照學生</a:t>
            </a:r>
            <a:r>
              <a:rPr kumimoji="0" lang="en-US" altLang="zh-TW" sz="2000" b="1" kern="0" dirty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1.</a:t>
            </a:r>
            <a:r>
              <a:rPr kumimoji="0" lang="zh-TW" altLang="zh-TW" b="1" kern="0" dirty="0">
                <a:latin typeface="Adobe 繁黑體 Std B" pitchFamily="34" charset="-120"/>
                <a:ea typeface="Adobe 繁黑體 Std B" pitchFamily="34" charset="-120"/>
              </a:rPr>
              <a:t>星期</a:t>
            </a: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一</a:t>
            </a:r>
            <a:r>
              <a:rPr kumimoji="0" lang="zh-TW" altLang="zh-TW" b="1" kern="0" dirty="0">
                <a:latin typeface="Adobe 繁黑體 Std B" pitchFamily="34" charset="-120"/>
                <a:ea typeface="Adobe 繁黑體 Std B" pitchFamily="34" charset="-120"/>
              </a:rPr>
              <a:t>、二、四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 12:40</a:t>
            </a:r>
            <a:endParaRPr kumimoji="0" lang="zh-TW" altLang="zh-TW" b="1" kern="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2.</a:t>
            </a:r>
            <a:r>
              <a:rPr kumimoji="0" lang="zh-TW" altLang="zh-TW" b="1" kern="0" dirty="0">
                <a:latin typeface="Adobe 繁黑體 Std B" pitchFamily="34" charset="-120"/>
                <a:ea typeface="Adobe 繁黑體 Std B" pitchFamily="34" charset="-120"/>
              </a:rPr>
              <a:t>星期三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  12:40 (</a:t>
            </a: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全校大放學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)   </a:t>
            </a: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  3.</a:t>
            </a:r>
            <a:r>
              <a:rPr kumimoji="0" lang="zh-TW" altLang="zh-TW" b="1" kern="0" dirty="0">
                <a:latin typeface="Adobe 繁黑體 Std B" pitchFamily="34" charset="-120"/>
                <a:ea typeface="Adobe 繁黑體 Std B" pitchFamily="34" charset="-120"/>
              </a:rPr>
              <a:t>星期五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  15:10 (</a:t>
            </a: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全校大放學</a:t>
            </a:r>
            <a:r>
              <a:rPr kumimoji="0" lang="en-US" altLang="zh-TW" b="1" kern="0" dirty="0">
                <a:latin typeface="Adobe 繁黑體 Std B" pitchFamily="34" charset="-120"/>
                <a:ea typeface="Adobe 繁黑體 Std B" pitchFamily="34" charset="-120"/>
              </a:rPr>
              <a:t>) </a:t>
            </a: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kumimoji="0" lang="zh-TW" altLang="en-US" b="1" kern="0" dirty="0">
                <a:latin typeface="Adobe 繁黑體 Std B" pitchFamily="34" charset="-120"/>
                <a:ea typeface="Adobe 繁黑體 Std B" pitchFamily="34" charset="-120"/>
              </a:rPr>
              <a:t>有課後照顧班者，依照課照班規定放學。</a:t>
            </a:r>
            <a:endParaRPr kumimoji="0" lang="en-US" altLang="zh-TW" b="1" kern="0" dirty="0">
              <a:latin typeface="Adobe 繁黑體 Std B" pitchFamily="34" charset="-120"/>
              <a:ea typeface="Adobe 繁黑體 Std B" pitchFamily="34" charset="-120"/>
            </a:endParaRPr>
          </a:p>
          <a:p>
            <a:pPr marL="342900" indent="-342900" fontAlgn="auto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kumimoji="0" lang="zh-TW" altLang="en-US" dirty="0">
                <a:latin typeface="Adobe 繁黑體 Std B" pitchFamily="34" charset="-120"/>
                <a:ea typeface="Adobe 繁黑體 Std B" pitchFamily="34" charset="-120"/>
              </a:rPr>
              <a:t> 家長接送區，請機汽車一律駛入活動中心，勿將車輛停於宜昌 一街造成道路交通壅塞。</a:t>
            </a:r>
            <a:r>
              <a:rPr kumimoji="0" lang="en-US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dirty="0">
                <a:latin typeface="Adobe 繁黑體 Std B" pitchFamily="34" charset="-120"/>
                <a:ea typeface="Adobe 繁黑體 Std B" pitchFamily="34" charset="-120"/>
              </a:rPr>
              <a:t>建議讓學童熟記家中汽車車牌</a:t>
            </a:r>
            <a:r>
              <a:rPr kumimoji="0" lang="en-US" dirty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Adobe 繁黑體 Std B" pitchFamily="34" charset="-120"/>
                <a:ea typeface="Adobe 繁黑體 Std B" pitchFamily="34" charset="-120"/>
              </a:rPr>
              <a:t>     </a:t>
            </a:r>
            <a:r>
              <a:rPr kumimoji="0"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小叮嚀</a:t>
            </a:r>
            <a:r>
              <a:rPr kumimoji="0" lang="en-US" altLang="zh-TW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:</a:t>
            </a:r>
            <a:r>
              <a:rPr kumimoji="0"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請勿讓孩子於管制門等待家長，影響學童安全及放學交                 </a:t>
            </a:r>
            <a:endParaRPr kumimoji="0" lang="en-US" altLang="zh-TW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              通的通暢性。</a:t>
            </a:r>
            <a:endParaRPr kumimoji="0" lang="en-US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atin typeface="Adobe 繁黑體 Std B" pitchFamily="34" charset="-120"/>
              <a:ea typeface="Adobe 繁黑體 Std B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latin typeface="Adobe 繁黑體 Std B" pitchFamily="34" charset="-120"/>
                <a:ea typeface="Adobe 繁黑體 Std B" pitchFamily="34" charset="-120"/>
              </a:rPr>
              <a:t>※</a:t>
            </a:r>
            <a:r>
              <a:rPr kumimoji="0" lang="zh-TW" altLang="en-US" dirty="0">
                <a:latin typeface="Adobe 繁黑體 Std B" pitchFamily="34" charset="-120"/>
                <a:ea typeface="Adobe 繁黑體 Std B" pitchFamily="34" charset="-120"/>
              </a:rPr>
              <a:t>正門及南門皆為路隊學生行走，無開放汽機車接送。</a:t>
            </a:r>
            <a:endParaRPr kumimoji="0"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2260601" y="541338"/>
            <a:ext cx="4476751" cy="7191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zh-TW" altLang="en-US" sz="4000" dirty="0" smtClean="0">
                <a:latin typeface="Adobe 繁黑體 Std B" pitchFamily="34" charset="-120"/>
                <a:ea typeface="Adobe 繁黑體 Std B" pitchFamily="34" charset="-120"/>
                <a:cs typeface="+mj-cs"/>
              </a:rPr>
              <a:t>放 學 交 通</a:t>
            </a:r>
            <a:endParaRPr kumimoji="0" lang="zh-TW" altLang="en-US" sz="4000" dirty="0">
              <a:latin typeface="Adobe 繁黑體 Std B" pitchFamily="34" charset="-120"/>
              <a:ea typeface="Adobe 繁黑體 Std B" pitchFamily="34" charset="-120"/>
              <a:cs typeface="+mj-cs"/>
            </a:endParaRPr>
          </a:p>
        </p:txBody>
      </p:sp>
      <p:pic>
        <p:nvPicPr>
          <p:cNvPr id="3076" name="圖片 2" descr="S__1098958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0399" y="1260475"/>
            <a:ext cx="3746468" cy="210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60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內容版面配置區 2"/>
          <p:cNvSpPr txBox="1">
            <a:spLocks/>
          </p:cNvSpPr>
          <p:nvPr/>
        </p:nvSpPr>
        <p:spPr bwMode="auto">
          <a:xfrm>
            <a:off x="1727200" y="1141414"/>
            <a:ext cx="10007600" cy="5301720"/>
          </a:xfrm>
          <a:prstGeom prst="rect">
            <a:avLst/>
          </a:prstGeom>
          <a:solidFill>
            <a:srgbClr val="FFFF99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kumimoji="0" lang="en-US" altLang="zh-TW" sz="700" dirty="0">
              <a:latin typeface="Adobe 繁黑體 Std B"/>
              <a:ea typeface="Adobe 繁黑體 Std B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>
                <a:latin typeface="+mn-ea"/>
                <a:cs typeface="Adobe 繁黑體 Std B"/>
              </a:rPr>
              <a:t>貴子弟若因家中有事、身體不適或其他原因無法到校上學情形，記得一定要與班導師連絡請假，否則「未經請假、請假未獲准或不明原因未到校上課連續三日以上」；或「轉學生因不明原因未向轉入學校完成報到手續」即為中輟。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 smtClean="0">
                <a:latin typeface="+mn-ea"/>
                <a:cs typeface="Adobe 繁黑體 Std B"/>
              </a:rPr>
              <a:t>請</a:t>
            </a:r>
            <a:r>
              <a:rPr kumimoji="0" lang="zh-TW" altLang="en-US" sz="2000" dirty="0">
                <a:latin typeface="+mn-ea"/>
                <a:cs typeface="Adobe 繁黑體 Std B"/>
              </a:rPr>
              <a:t>留意貴子弟用眼時間（看電視及用電腦），用眼</a:t>
            </a:r>
            <a:r>
              <a:rPr kumimoji="0" lang="en-US" altLang="zh-TW" sz="2000" dirty="0">
                <a:latin typeface="+mn-ea"/>
                <a:cs typeface="Adobe 繁黑體 Std B"/>
              </a:rPr>
              <a:t>30</a:t>
            </a:r>
            <a:r>
              <a:rPr kumimoji="0" lang="zh-TW" altLang="en-US" sz="2000" dirty="0">
                <a:latin typeface="+mn-ea"/>
                <a:cs typeface="Adobe 繁黑體 Std B"/>
              </a:rPr>
              <a:t>分鐘即需休息</a:t>
            </a:r>
            <a:r>
              <a:rPr kumimoji="0" lang="en-US" altLang="zh-TW" sz="2000" dirty="0">
                <a:latin typeface="+mn-ea"/>
                <a:cs typeface="Adobe 繁黑體 Std B"/>
              </a:rPr>
              <a:t>10</a:t>
            </a:r>
            <a:r>
              <a:rPr kumimoji="0" lang="zh-TW" altLang="en-US" sz="2000" dirty="0">
                <a:latin typeface="+mn-ea"/>
                <a:cs typeface="Adobe 繁黑體 Std B"/>
              </a:rPr>
              <a:t>分鐘，勿用眼過度造成視力受損。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 smtClean="0">
                <a:latin typeface="+mn-ea"/>
                <a:cs typeface="Adobe 繁黑體 Std B"/>
              </a:rPr>
              <a:t>視力</a:t>
            </a:r>
            <a:r>
              <a:rPr kumimoji="0" lang="zh-TW" altLang="en-US" sz="2000" dirty="0">
                <a:latin typeface="+mn-ea"/>
                <a:cs typeface="Adobe 繁黑體 Std B"/>
              </a:rPr>
              <a:t>保健、口腔衛生及一年級健檢，請家長配合指導及留意（視力檢查及口腔檢查後發下的複檢單，請家長於一個月內帶孩子去診所進行複診並繳回回條）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 smtClean="0">
                <a:latin typeface="+mn-ea"/>
                <a:cs typeface="Adobe 繁黑體 Std B"/>
              </a:rPr>
              <a:t>孩童</a:t>
            </a:r>
            <a:r>
              <a:rPr kumimoji="0" lang="zh-TW" altLang="en-US" sz="2000" dirty="0">
                <a:latin typeface="+mn-ea"/>
                <a:cs typeface="Adobe 繁黑體 Std B"/>
              </a:rPr>
              <a:t>若疑似有腸病毒症狀，請至小兒科就診，一旦確診請立即告知班級導師。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 smtClean="0">
                <a:solidFill>
                  <a:srgbClr val="FF0000"/>
                </a:solidFill>
                <a:latin typeface="+mn-ea"/>
                <a:cs typeface="Adobe 繁黑體 Std B"/>
              </a:rPr>
              <a:t>請</a:t>
            </a:r>
            <a:r>
              <a:rPr kumimoji="0" lang="zh-TW" altLang="en-US" sz="2000" dirty="0">
                <a:solidFill>
                  <a:srgbClr val="FF0000"/>
                </a:solidFill>
                <a:latin typeface="+mn-ea"/>
                <a:cs typeface="Adobe 繁黑體 Std B"/>
              </a:rPr>
              <a:t>落實生病不上學</a:t>
            </a:r>
            <a:r>
              <a:rPr kumimoji="0" lang="zh-TW" altLang="en-US" sz="2000" dirty="0">
                <a:latin typeface="+mn-ea"/>
                <a:cs typeface="Adobe 繁黑體 Std B"/>
              </a:rPr>
              <a:t>。症狀緩解，到校請戴口罩。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>
                <a:solidFill>
                  <a:srgbClr val="0066CC"/>
                </a:solidFill>
                <a:latin typeface="+mn-ea"/>
                <a:cs typeface="Adobe 繁黑體 Std B"/>
              </a:rPr>
              <a:t>請吃完早餐再上學。</a:t>
            </a:r>
            <a:endParaRPr kumimoji="0" lang="en-US" altLang="zh-TW" sz="2000" dirty="0">
              <a:solidFill>
                <a:srgbClr val="0066CC"/>
              </a:solidFill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 smtClean="0">
                <a:latin typeface="+mn-ea"/>
                <a:cs typeface="Adobe 繁黑體 Std B"/>
              </a:rPr>
              <a:t>注意</a:t>
            </a:r>
            <a:r>
              <a:rPr kumimoji="0" lang="zh-TW" altLang="en-US" sz="2000" dirty="0">
                <a:latin typeface="+mn-ea"/>
                <a:cs typeface="Adobe 繁黑體 Std B"/>
              </a:rPr>
              <a:t>孩童宜少喝含糖飲料、甜食及油炸食品，以有效控管體重，維護身體健康。</a:t>
            </a:r>
            <a:endParaRPr kumimoji="0" lang="en-US" altLang="zh-TW" sz="2000" dirty="0">
              <a:latin typeface="+mn-ea"/>
              <a:cs typeface="Adobe 繁黑體 Std B"/>
            </a:endParaRPr>
          </a:p>
          <a:p>
            <a:pPr marL="342900" indent="-342900" algn="just">
              <a:lnSpc>
                <a:spcPts val="3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zh-TW" altLang="en-US" sz="2000" dirty="0">
                <a:solidFill>
                  <a:srgbClr val="990033"/>
                </a:solidFill>
                <a:latin typeface="+mn-ea"/>
                <a:cs typeface="Adobe 繁黑體 Std B"/>
              </a:rPr>
              <a:t>一次性餐具、吸管皆不進入校園</a:t>
            </a:r>
            <a:r>
              <a:rPr kumimoji="0" lang="en-US" altLang="zh-TW" sz="2000" dirty="0">
                <a:solidFill>
                  <a:srgbClr val="990033"/>
                </a:solidFill>
                <a:latin typeface="+mn-ea"/>
                <a:cs typeface="Adobe 繁黑體 Std B"/>
              </a:rPr>
              <a:t>(</a:t>
            </a:r>
            <a:r>
              <a:rPr kumimoji="0" lang="zh-TW" altLang="en-US" sz="2000" dirty="0">
                <a:solidFill>
                  <a:srgbClr val="990033"/>
                </a:solidFill>
                <a:latin typeface="+mn-ea"/>
                <a:cs typeface="Adobe 繁黑體 Std B"/>
              </a:rPr>
              <a:t>吸管、免洗筷、湯匙、叉子等</a:t>
            </a:r>
            <a:r>
              <a:rPr kumimoji="0" lang="en-US" altLang="zh-TW" sz="2000" dirty="0" smtClean="0">
                <a:solidFill>
                  <a:srgbClr val="990033"/>
                </a:solidFill>
                <a:latin typeface="+mn-ea"/>
                <a:cs typeface="Adobe 繁黑體 Std B"/>
              </a:rPr>
              <a:t>)</a:t>
            </a:r>
            <a:endParaRPr kumimoji="0" lang="zh-TW" altLang="en-US" sz="20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299884" y="497418"/>
            <a:ext cx="5524500" cy="5635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zh-TW" altLang="en-US" sz="3600" dirty="0" smtClean="0">
                <a:latin typeface="+mn-ea"/>
                <a:cs typeface="+mj-cs"/>
              </a:rPr>
              <a:t>小 叮 嚀</a:t>
            </a:r>
            <a:endParaRPr kumimoji="0" lang="zh-TW" altLang="en-US" sz="3600" dirty="0"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37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校長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每一個孩子都是閃閃發亮的明星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00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4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輔導處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溫馨滿校園，同理、貼近孩子的心裡需求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03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0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8996" y="1817718"/>
            <a:ext cx="9242404" cy="4430681"/>
          </a:xfrm>
        </p:spPr>
        <p:txBody>
          <a:bodyPr>
            <a:noAutofit/>
          </a:bodyPr>
          <a:lstStyle/>
          <a:p>
            <a:pPr algn="just" eaLnBrk="1" hangingPunct="1">
              <a:buFontTx/>
              <a:buNone/>
            </a:pPr>
            <a:r>
              <a:rPr lang="en-US" altLang="zh-TW" sz="3200" dirty="0" smtClean="0">
                <a:latin typeface="+mn-ea"/>
              </a:rPr>
              <a:t>1.</a:t>
            </a:r>
            <a:r>
              <a:rPr lang="zh-TW" altLang="en-US" sz="3200" dirty="0" smtClean="0">
                <a:latin typeface="+mn-ea"/>
              </a:rPr>
              <a:t>善用聯絡簿，配合老師指導行為與習慣。</a:t>
            </a:r>
          </a:p>
          <a:p>
            <a:pPr algn="just" eaLnBrk="1" hangingPunct="1">
              <a:buFontTx/>
              <a:buNone/>
            </a:pPr>
            <a:r>
              <a:rPr lang="en-US" altLang="zh-TW" sz="3200" dirty="0" smtClean="0">
                <a:latin typeface="+mn-ea"/>
              </a:rPr>
              <a:t>2.</a:t>
            </a:r>
            <a:r>
              <a:rPr lang="zh-TW" altLang="en-US" sz="3200" dirty="0" smtClean="0">
                <a:latin typeface="+mn-ea"/>
              </a:rPr>
              <a:t>參與親職講座或班級親師活動，瞭解孩子學習適應情形。</a:t>
            </a:r>
          </a:p>
          <a:p>
            <a:pPr algn="just" eaLnBrk="1" hangingPunct="1">
              <a:buFontTx/>
              <a:buNone/>
            </a:pPr>
            <a:r>
              <a:rPr lang="en-US" altLang="zh-TW" sz="3200" dirty="0" smtClean="0">
                <a:latin typeface="+mn-ea"/>
              </a:rPr>
              <a:t>3.</a:t>
            </a:r>
            <a:r>
              <a:rPr lang="zh-TW" altLang="en-US" sz="3200" dirty="0" smtClean="0">
                <a:latin typeface="+mn-ea"/>
              </a:rPr>
              <a:t>如需深入瞭解孩子適應問題，請事先與老師約時間。</a:t>
            </a:r>
          </a:p>
          <a:p>
            <a:pPr algn="just" eaLnBrk="1" hangingPunct="1">
              <a:buFontTx/>
              <a:buNone/>
            </a:pPr>
            <a:r>
              <a:rPr lang="en-US" altLang="zh-TW" sz="3200" dirty="0" smtClean="0">
                <a:latin typeface="+mn-ea"/>
              </a:rPr>
              <a:t>4.</a:t>
            </a:r>
            <a:r>
              <a:rPr lang="zh-TW" altLang="en-US" sz="3200" dirty="0" smtClean="0">
                <a:latin typeface="+mn-ea"/>
              </a:rPr>
              <a:t>理性溝通，良性互動，</a:t>
            </a:r>
            <a:r>
              <a:rPr lang="zh-TW" altLang="en-US" sz="3200" dirty="0" smtClean="0">
                <a:solidFill>
                  <a:srgbClr val="C00000"/>
                </a:solidFill>
                <a:latin typeface="+mn-ea"/>
              </a:rPr>
              <a:t>不要在孩子面前批評或貶責老師。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958996" y="762327"/>
            <a:ext cx="5232668" cy="59093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600" dirty="0">
                <a:solidFill>
                  <a:srgbClr val="7030A0"/>
                </a:solidFill>
                <a:latin typeface="+mn-ea"/>
              </a:rPr>
              <a:t>親師合作沒煩惱</a:t>
            </a:r>
            <a:endParaRPr lang="en-US" altLang="zh-TW" sz="3600" dirty="0">
              <a:solidFill>
                <a:srgbClr val="7030A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34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06535" y="787782"/>
            <a:ext cx="6043353" cy="81241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讓我們一起互勉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61EED-7E31-471A-9E8A-E0F5B1CCD08B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2342805" y="2532150"/>
            <a:ext cx="8697728" cy="26638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kumimoji="0" lang="en-US" altLang="zh-TW" sz="3200" b="1" dirty="0">
                <a:solidFill>
                  <a:srgbClr val="002060"/>
                </a:solidFill>
              </a:rPr>
              <a:t>1.</a:t>
            </a:r>
            <a:r>
              <a:rPr kumimoji="0" lang="zh-TW" altLang="en-US" sz="3600" b="1" dirty="0">
                <a:solidFill>
                  <a:srgbClr val="002060"/>
                </a:solidFill>
              </a:rPr>
              <a:t>有快樂的父母，才會有快樂的孩子。</a:t>
            </a:r>
          </a:p>
          <a:p>
            <a:pPr marL="342900" indent="-342900" algn="just">
              <a:spcBef>
                <a:spcPct val="20000"/>
              </a:spcBef>
              <a:defRPr/>
            </a:pPr>
            <a:endParaRPr kumimoji="0" lang="en-US" altLang="zh-TW" sz="3600" b="1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ct val="20000"/>
              </a:spcBef>
              <a:defRPr/>
            </a:pPr>
            <a:r>
              <a:rPr kumimoji="0" lang="en-US" altLang="zh-TW" sz="3600" b="1" dirty="0">
                <a:solidFill>
                  <a:srgbClr val="002060"/>
                </a:solidFill>
              </a:rPr>
              <a:t>2.</a:t>
            </a:r>
            <a:r>
              <a:rPr kumimoji="0" lang="zh-TW" altLang="en-US" sz="3600" b="1" dirty="0">
                <a:solidFill>
                  <a:srgbClr val="002060"/>
                </a:solidFill>
              </a:rPr>
              <a:t>有</a:t>
            </a:r>
            <a:r>
              <a:rPr kumimoji="0" lang="zh-TW" altLang="en-US" sz="3600" b="1" dirty="0">
                <a:solidFill>
                  <a:srgbClr val="FF0000"/>
                </a:solidFill>
              </a:rPr>
              <a:t>安定的身心</a:t>
            </a:r>
            <a:r>
              <a:rPr kumimoji="0" lang="zh-TW" altLang="en-US" sz="3600" b="1" dirty="0">
                <a:solidFill>
                  <a:srgbClr val="002060"/>
                </a:solidFill>
              </a:rPr>
              <a:t>，才能</a:t>
            </a:r>
            <a:r>
              <a:rPr kumimoji="0" lang="zh-TW" altLang="en-US" sz="3600" b="1" dirty="0">
                <a:solidFill>
                  <a:srgbClr val="FF0000"/>
                </a:solidFill>
              </a:rPr>
              <a:t>理性教養孩子</a:t>
            </a:r>
            <a:r>
              <a:rPr kumimoji="0" lang="zh-TW" altLang="en-US" sz="3600" b="1" dirty="0">
                <a:solidFill>
                  <a:srgbClr val="002060"/>
                </a:solidFill>
              </a:rPr>
              <a:t>。</a:t>
            </a:r>
          </a:p>
          <a:p>
            <a:pPr>
              <a:defRPr/>
            </a:pPr>
            <a:endParaRPr kumimoji="0" lang="en-US" altLang="zh-TW" sz="3200" b="1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ct val="20000"/>
              </a:spcBef>
              <a:defRPr/>
            </a:pPr>
            <a:endParaRPr kumimoji="0" lang="zh-TW" altLang="en-US" sz="3200" b="1" dirty="0">
              <a:solidFill>
                <a:srgbClr val="002060"/>
              </a:solidFill>
            </a:endParaRPr>
          </a:p>
          <a:p>
            <a:pPr marL="342900" indent="-342900" algn="just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kumimoji="0" lang="zh-TW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61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總務處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校舍整建，創造優質的學習環境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04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X:\宜昌國小\嘉輝_宜昌國小_校園平面圖(小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0" y="0"/>
            <a:ext cx="1041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596008" y="404664"/>
            <a:ext cx="2771800" cy="266429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C:\Users\USER\Dropbox\Camera Uploads\2020-08-30 17.51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17" y="3369068"/>
            <a:ext cx="5220479" cy="2936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USER\Dropbox\Camera Uploads\2020-08-24 16.16.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24" y="2056460"/>
            <a:ext cx="4880142" cy="274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矩形 7"/>
          <p:cNvSpPr/>
          <p:nvPr/>
        </p:nvSpPr>
        <p:spPr>
          <a:xfrm>
            <a:off x="9264352" y="3982316"/>
            <a:ext cx="891716" cy="1390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9" name="Picture 5" descr="X:\宜昌國小\109\B案件執行\A工程\10901耐震補強\XX照片區\樂活教室\2020-08-14 11.53.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37" y="3068960"/>
            <a:ext cx="5303688" cy="298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矩形 9"/>
          <p:cNvSpPr/>
          <p:nvPr/>
        </p:nvSpPr>
        <p:spPr>
          <a:xfrm>
            <a:off x="7608168" y="1412776"/>
            <a:ext cx="1575657" cy="50405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0" name="Picture 6" descr="C:\Users\USER\Dropbox\Camera Uploads\2020-08-30 17.21.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12" y="2158344"/>
            <a:ext cx="5971359" cy="3358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55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+mn-ea"/>
                <a:ea typeface="+mn-ea"/>
              </a:rPr>
              <a:t>校園開放時間</a:t>
            </a:r>
            <a:endParaRPr lang="zh-TW" altLang="en-US" sz="4000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75933" y="2133600"/>
            <a:ext cx="9328679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+mn-ea"/>
              </a:rPr>
              <a:t>週一到周五開放時間：上午</a:t>
            </a:r>
            <a:r>
              <a:rPr lang="en-US" altLang="zh-TW" sz="3600" dirty="0" smtClean="0">
                <a:latin typeface="+mn-ea"/>
              </a:rPr>
              <a:t>06:00-07:00</a:t>
            </a:r>
            <a:r>
              <a:rPr lang="zh-TW" altLang="en-US" sz="3600" dirty="0" smtClean="0">
                <a:latin typeface="+mn-ea"/>
              </a:rPr>
              <a:t>，下午</a:t>
            </a:r>
            <a:r>
              <a:rPr lang="en-US" altLang="zh-TW" sz="3600" dirty="0" smtClean="0">
                <a:latin typeface="+mn-ea"/>
              </a:rPr>
              <a:t>18:00- 21:00(</a:t>
            </a:r>
            <a:r>
              <a:rPr lang="zh-TW" altLang="en-US" sz="3600" dirty="0" smtClean="0">
                <a:latin typeface="+mn-ea"/>
              </a:rPr>
              <a:t>星期四不對外開放</a:t>
            </a:r>
            <a:r>
              <a:rPr lang="en-US" altLang="zh-TW" sz="36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+mn-ea"/>
              </a:rPr>
              <a:t>周末開放時間為</a:t>
            </a:r>
            <a:r>
              <a:rPr lang="en-US" altLang="zh-TW" sz="3600" dirty="0" smtClean="0">
                <a:latin typeface="+mn-ea"/>
              </a:rPr>
              <a:t>06</a:t>
            </a:r>
            <a:r>
              <a:rPr lang="zh-TW" altLang="en-US" sz="3600" dirty="0" smtClean="0">
                <a:latin typeface="+mn-ea"/>
              </a:rPr>
              <a:t>：</a:t>
            </a:r>
            <a:r>
              <a:rPr lang="en-US" altLang="zh-TW" sz="3600" dirty="0" smtClean="0">
                <a:latin typeface="+mn-ea"/>
              </a:rPr>
              <a:t>00-20</a:t>
            </a:r>
            <a:r>
              <a:rPr lang="zh-TW" altLang="en-US" sz="3600" dirty="0" smtClean="0">
                <a:latin typeface="+mn-ea"/>
              </a:rPr>
              <a:t>：</a:t>
            </a:r>
            <a:r>
              <a:rPr lang="en-US" altLang="zh-TW" sz="3600" dirty="0" smtClean="0">
                <a:latin typeface="+mn-ea"/>
              </a:rPr>
              <a:t>00</a:t>
            </a:r>
          </a:p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+mn-ea"/>
              </a:rPr>
              <a:t>請家長及社區居民務必配合本校開放時間。</a:t>
            </a:r>
            <a:endParaRPr lang="zh-TW" altLang="en-US" sz="3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76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分校</a:t>
            </a:r>
            <a:r>
              <a:rPr lang="en-US" altLang="zh-TW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午餐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營養、蔬</a:t>
            </a:r>
            <a:r>
              <a:rPr lang="zh-TW" altLang="en-US" sz="2400" b="1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食</a:t>
            </a:r>
            <a:r>
              <a:rPr lang="zh-TW" altLang="en-US" sz="2400" b="1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，健康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飲食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05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1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1333" y="631259"/>
            <a:ext cx="5027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1" lang="zh-TW" sz="36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午餐方面</a:t>
            </a:r>
            <a:endParaRPr kumimoji="1" lang="en-US" altLang="zh-TW" sz="36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新細明體" pitchFamily="18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4932" y="1503101"/>
            <a:ext cx="991446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1" 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本學年度營養午餐續由花蓮縣政府統一辦理，學生免午餐費。</a:t>
            </a: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學校午餐每星期一供應有機蔬菜；星期五供應水果。</a:t>
            </a: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en-US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有機蔬菜餐單價為</a:t>
            </a: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51</a:t>
            </a: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元，一般餐食為</a:t>
            </a:r>
            <a:r>
              <a:rPr kumimoji="1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45</a:t>
            </a: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元</a:t>
            </a: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新細明體" pitchFamily="18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9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066" y="1900318"/>
            <a:ext cx="870373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學校校務運作需要家長的支持和協助，請踴躍加入學生家長會</a:t>
            </a:r>
            <a:r>
              <a:rPr kumimoji="1" lang="zh-TW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。</a:t>
            </a:r>
            <a:endParaRPr kumimoji="1" lang="en-US" altLang="zh-TW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9</a:t>
            </a:r>
            <a:r>
              <a:rPr kumimoji="1" lang="zh-TW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月</a:t>
            </a:r>
            <a:r>
              <a:rPr kumimoji="1" lang="en-US" altLang="zh-TW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15</a:t>
            </a:r>
            <a:r>
              <a:rPr kumimoji="1" lang="zh-TW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日將召開班親會，請家長踴躍出席並擔任班級家長代表。</a:t>
            </a:r>
            <a:endParaRPr kumimoji="1" lang="zh-TW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新細明體" pitchFamily="18" charset="-12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74645" y="710385"/>
            <a:ext cx="5960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zh-TW" altLang="en-US" sz="36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itchFamily="18" charset="0"/>
              </a:rPr>
              <a:t>家長會邀您一起來</a:t>
            </a:r>
            <a:endParaRPr kumimoji="1" lang="en-US" altLang="zh-TW" sz="36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68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導師的叮嚀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學會自理：孩子</a:t>
            </a:r>
            <a:r>
              <a:rPr lang="zh-TW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上了小一，不一樣囉</a:t>
            </a:r>
            <a:r>
              <a:rPr lang="en-US" altLang="zh-TW" sz="2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!!!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smtClean="0">
                <a:ea typeface="微软雅黑" panose="020B0503020204020204" pitchFamily="34" charset="-122"/>
              </a:rPr>
              <a:t>07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2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5546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宜昌的好，是親師生認同與共同努力的結果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39112" y="1264555"/>
            <a:ext cx="4270248" cy="51545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可喜的事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zh-TW" altLang="en-US" sz="2800" dirty="0" smtClean="0"/>
              <a:t>  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連兩年小一新生額滿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 algn="just">
              <a:buNone/>
              <a:defRPr/>
            </a:pPr>
            <a:r>
              <a:rPr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二升三，再增一班</a:t>
            </a:r>
            <a:endParaRPr lang="en-US" altLang="zh-TW" sz="28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 algn="just">
              <a:buNone/>
              <a:defRPr/>
            </a:pP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學校課程與教學的發展成為花蓮的標竿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 algn="just">
              <a:buNone/>
              <a:defRPr/>
            </a:pP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小屋：</a:t>
            </a:r>
            <a:endParaRPr lang="en-US" altLang="zh-TW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 algn="just">
              <a:buNone/>
              <a:defRPr/>
            </a:pPr>
            <a:r>
              <a:rPr lang="en-US" altLang="zh-TW" sz="1400" dirty="0">
                <a:hlinkClick r:id="rId2"/>
              </a:rPr>
              <a:t>http://www.ksnews.com.tw/index.php/news/contents_page/0001371677</a:t>
            </a:r>
            <a:endParaRPr lang="en-US" altLang="zh-TW" sz="1400" dirty="0"/>
          </a:p>
          <a:p>
            <a:pPr marL="180975" indent="-180975" algn="just">
              <a:buNone/>
              <a:defRPr/>
            </a:pP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藝文活動：</a:t>
            </a:r>
            <a:endParaRPr lang="en-US" altLang="zh-TW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 algn="just">
              <a:buNone/>
              <a:defRPr/>
            </a:pPr>
            <a:r>
              <a:rPr lang="en-US" altLang="zh-TW" sz="1400" dirty="0">
                <a:hlinkClick r:id="rId3"/>
              </a:rPr>
              <a:t>http://www.ksnews.com.tw/index.php/news/contents_page/0001385783</a:t>
            </a:r>
            <a:endParaRPr lang="zh-TW" altLang="en-US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63172" y="1264555"/>
            <a:ext cx="3476179" cy="3777622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令人可惜的事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zh-TW" sz="2800" dirty="0" smtClean="0"/>
              <a:t>    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合唱兩項代表花蓮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直笛裕元盃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77" y="3675887"/>
            <a:ext cx="4460958" cy="2509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11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215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47"/>
            <a:ext cx="12192000" cy="6859547"/>
          </a:xfrm>
        </p:spPr>
      </p:pic>
      <p:pic>
        <p:nvPicPr>
          <p:cNvPr id="5" name="圖片 4" descr="21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548"/>
          </a:xfrm>
          <a:prstGeom prst="rect">
            <a:avLst/>
          </a:prstGeom>
        </p:spPr>
      </p:pic>
      <p:pic>
        <p:nvPicPr>
          <p:cNvPr id="6" name="圖片 5" descr="215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 descr="215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9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3210"/>
          </a:xfrm>
        </p:spPr>
        <p:txBody>
          <a:bodyPr/>
          <a:lstStyle/>
          <a:p>
            <a:r>
              <a:rPr lang="zh-TW" altLang="en-US" dirty="0" smtClean="0"/>
              <a:t>導師的期待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1428" y="1776984"/>
            <a:ext cx="8915400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/>
              <a:t>一起為孩子營造溫馨的學習環境。</a:t>
            </a:r>
            <a:endParaRPr lang="en-US" altLang="zh-TW" sz="3200" dirty="0" smtClean="0"/>
          </a:p>
          <a:p>
            <a:pPr>
              <a:lnSpc>
                <a:spcPct val="150000"/>
              </a:lnSpc>
            </a:pPr>
            <a:r>
              <a:rPr lang="zh-TW" altLang="en-US" sz="3200" dirty="0" smtClean="0"/>
              <a:t>認同學校，學生能儘快適應學校的學習氛圍。</a:t>
            </a:r>
            <a:endParaRPr lang="en-US" altLang="zh-TW" sz="3200" dirty="0" smtClean="0"/>
          </a:p>
          <a:p>
            <a:pPr>
              <a:lnSpc>
                <a:spcPct val="150000"/>
              </a:lnSpc>
            </a:pPr>
            <a:r>
              <a:rPr lang="zh-TW" altLang="en-US" sz="3200" dirty="0" smtClean="0"/>
              <a:t>遇問題，能主動與老師做好親師溝通。</a:t>
            </a:r>
            <a:endParaRPr lang="en-US" altLang="zh-TW" sz="3200" dirty="0" smtClean="0"/>
          </a:p>
          <a:p>
            <a:pPr>
              <a:lnSpc>
                <a:spcPct val="150000"/>
              </a:lnSpc>
            </a:pPr>
            <a:r>
              <a:rPr lang="zh-TW" altLang="en-US" sz="3200" dirty="0" smtClean="0"/>
              <a:t>親師一家，孩子適應佳，學習就會好。</a:t>
            </a:r>
            <a:endParaRPr lang="zh-TW" altLang="en-US" sz="3200" dirty="0"/>
          </a:p>
        </p:txBody>
      </p:sp>
      <p:pic>
        <p:nvPicPr>
          <p:cNvPr id="4" name="圖片 3" descr="spring63sp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0350" y="4000504"/>
            <a:ext cx="237225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7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" y="13493"/>
            <a:ext cx="11992425" cy="68737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011" cy="687375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3"/>
            <a:ext cx="12220011" cy="687375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1" y="6747"/>
            <a:ext cx="12220011" cy="687375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" y="-13493"/>
            <a:ext cx="12192000" cy="6858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1" y="-9009"/>
            <a:ext cx="12220011" cy="68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"/>
            <a:ext cx="12192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98"/>
            <a:ext cx="12192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5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02"/>
            <a:ext cx="12192000" cy="6858000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4" y="-105902"/>
            <a:ext cx="12191998" cy="6964656"/>
          </a:xfrm>
        </p:spPr>
      </p:pic>
      <p:sp>
        <p:nvSpPr>
          <p:cNvPr id="9" name="矩形 8"/>
          <p:cNvSpPr/>
          <p:nvPr/>
        </p:nvSpPr>
        <p:spPr>
          <a:xfrm>
            <a:off x="867324" y="4558469"/>
            <a:ext cx="9282621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宜小守護的大朋友</a:t>
            </a:r>
            <a:endParaRPr lang="en-US" altLang="zh-TW" sz="8000" b="1" dirty="0" smtClean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南宜昌巡守隊</a:t>
            </a:r>
            <a:endParaRPr lang="zh-TW" altLang="en-US" sz="8000" b="1" dirty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71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B21610-43B3-4399-A041-6D2C053BC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792455" y="3649645"/>
            <a:ext cx="3494588" cy="517001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7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結語與期待</a:t>
            </a:r>
            <a:endParaRPr lang="en-US" altLang="zh-CN" sz="373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79409" y="4371667"/>
            <a:ext cx="6120680" cy="3323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一起攜手，共創優質的學校氛圍</a:t>
            </a:r>
            <a:endParaRPr lang="zh-CN" altLang="en-US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xmlns="" id="{6DA949B9-1864-4241-8946-7DEF4D9912BC}"/>
              </a:ext>
            </a:extLst>
          </p:cNvPr>
          <p:cNvSpPr/>
          <p:nvPr/>
        </p:nvSpPr>
        <p:spPr>
          <a:xfrm>
            <a:off x="4819891" y="2055557"/>
            <a:ext cx="1439716" cy="1439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5" dirty="0" smtClean="0">
                <a:ea typeface="微软雅黑" panose="020B0503020204020204" pitchFamily="34" charset="-122"/>
              </a:rPr>
              <a:t>06</a:t>
            </a:r>
            <a:endParaRPr lang="zh-CN" altLang="en-US" sz="5865" dirty="0"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0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標題 3"/>
          <p:cNvSpPr>
            <a:spLocks noGrp="1"/>
          </p:cNvSpPr>
          <p:nvPr>
            <p:ph type="title"/>
          </p:nvPr>
        </p:nvSpPr>
        <p:spPr>
          <a:xfrm>
            <a:off x="1940992" y="5987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ea typeface="新細明體" pitchFamily="18" charset="-120"/>
              </a:rPr>
              <a:t>大家一起遵守，讓宜小明天會更好</a:t>
            </a:r>
          </a:p>
        </p:txBody>
      </p:sp>
      <p:sp>
        <p:nvSpPr>
          <p:cNvPr id="36866" name="內容版面配置區 2"/>
          <p:cNvSpPr>
            <a:spLocks noGrp="1"/>
          </p:cNvSpPr>
          <p:nvPr>
            <p:ph idx="1"/>
          </p:nvPr>
        </p:nvSpPr>
        <p:spPr>
          <a:xfrm>
            <a:off x="1809751" y="1447800"/>
            <a:ext cx="8715375" cy="4876800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>
                <a:latin typeface="+mn-ea"/>
              </a:rPr>
              <a:t>你的遵守，讓孩子更有保障（過馬路、進教室）。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有事先找老師，不要直接進教室。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盡量不要目迎又目送。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接孩子，不要早到；也不要進教室，接孩子。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靠邊停，不停車道中央；接到孩子，快快走。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西大門，騎機車送孩子下車時，請往右邊放孩子。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不鼓勵孩子，到校吃早餐；請務必在家吃或在早餐店吃完。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垃圾分類，一起做，一起開心。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營造良好的家庭氣氛，提供學生好品性的最佳場所。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體育場館使用，不</a:t>
            </a:r>
            <a:r>
              <a:rPr lang="zh-TW" altLang="en-US" sz="2400" dirty="0" smtClean="0">
                <a:latin typeface="+mn-ea"/>
              </a:rPr>
              <a:t>鼓勵「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囍宴</a:t>
            </a:r>
            <a:r>
              <a:rPr lang="zh-TW" altLang="en-US" sz="2400" dirty="0" smtClean="0">
                <a:solidFill>
                  <a:schemeClr val="tx1"/>
                </a:solidFill>
                <a:latin typeface="+mn-ea"/>
              </a:rPr>
              <a:t>」</a:t>
            </a:r>
            <a:r>
              <a:rPr lang="zh-TW" altLang="en-US" sz="2400" dirty="0" smtClean="0">
                <a:latin typeface="+mn-ea"/>
              </a:rPr>
              <a:t>的</a:t>
            </a:r>
            <a:r>
              <a:rPr lang="zh-TW" altLang="en-US" sz="2400" dirty="0">
                <a:latin typeface="+mn-ea"/>
              </a:rPr>
              <a:t>活動。</a:t>
            </a:r>
          </a:p>
        </p:txBody>
      </p:sp>
      <p:pic>
        <p:nvPicPr>
          <p:cNvPr id="6" name="Picture 3" descr="D:\recovery\My Documents\簡報圖檔資料庫\小圖庫\ATT0012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67814" y="5643563"/>
            <a:ext cx="1285905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91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9"/>
            <a:ext cx="12170500" cy="68398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48577" y="4497816"/>
            <a:ext cx="4388953" cy="1528353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熱情「</a:t>
            </a:r>
            <a:r>
              <a:rPr lang="zh-TW" altLang="en-US" sz="54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  <a:cs typeface="+mn-ea"/>
                <a:sym typeface="+mn-lt"/>
              </a:rPr>
              <a:t>迎接</a:t>
            </a:r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」一學期的開始，</a:t>
            </a:r>
            <a:endParaRPr lang="en-US" altLang="zh-TW" sz="1866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  <a:p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不管你</a:t>
            </a:r>
            <a:r>
              <a:rPr lang="en-US" altLang="zh-TW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/</a:t>
            </a:r>
            <a:r>
              <a:rPr lang="zh-TW" altLang="en-US" sz="1866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妳是在工作、家裡，我們都是一家人。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44228" y="3182452"/>
            <a:ext cx="6911835" cy="943642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/>
          <a:p>
            <a:pPr algn="ctr">
              <a:defRPr/>
            </a:pPr>
            <a:r>
              <a:rPr lang="zh-TW" altLang="en-US" sz="5332" b="1" spc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一起攜手</a:t>
            </a:r>
            <a:endParaRPr lang="zh-CN" altLang="en-US" sz="5332" b="1" spc="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="" xmlns:a16="http://schemas.microsoft.com/office/drawing/2014/main" id="{F599728D-24B5-4FA0-8D0B-6D961CE162D1}"/>
              </a:ext>
            </a:extLst>
          </p:cNvPr>
          <p:cNvCxnSpPr/>
          <p:nvPr/>
        </p:nvCxnSpPr>
        <p:spPr>
          <a:xfrm>
            <a:off x="2063631" y="4442379"/>
            <a:ext cx="55200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校長西裝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05" y="1356816"/>
            <a:ext cx="2416173" cy="361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椭圆 16"/>
          <p:cNvSpPr/>
          <p:nvPr/>
        </p:nvSpPr>
        <p:spPr>
          <a:xfrm>
            <a:off x="6559157" y="422817"/>
            <a:ext cx="246566" cy="181465"/>
          </a:xfrm>
          <a:prstGeom prst="ellipse">
            <a:avLst/>
          </a:prstGeom>
          <a:solidFill>
            <a:srgbClr val="4CC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17"/>
          <p:cNvSpPr/>
          <p:nvPr/>
        </p:nvSpPr>
        <p:spPr>
          <a:xfrm>
            <a:off x="6312592" y="2203835"/>
            <a:ext cx="407586" cy="29997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18"/>
          <p:cNvSpPr/>
          <p:nvPr/>
        </p:nvSpPr>
        <p:spPr>
          <a:xfrm>
            <a:off x="7824049" y="1276242"/>
            <a:ext cx="407586" cy="299971"/>
          </a:xfrm>
          <a:prstGeom prst="ellipse">
            <a:avLst/>
          </a:prstGeom>
          <a:solidFill>
            <a:srgbClr val="37A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19"/>
          <p:cNvSpPr/>
          <p:nvPr/>
        </p:nvSpPr>
        <p:spPr>
          <a:xfrm>
            <a:off x="2706601" y="885631"/>
            <a:ext cx="294120" cy="216464"/>
          </a:xfrm>
          <a:prstGeom prst="ellipse">
            <a:avLst/>
          </a:prstGeom>
          <a:solidFill>
            <a:srgbClr val="FE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21"/>
          <p:cNvSpPr/>
          <p:nvPr/>
        </p:nvSpPr>
        <p:spPr>
          <a:xfrm>
            <a:off x="4028863" y="2144582"/>
            <a:ext cx="322550" cy="237387"/>
          </a:xfrm>
          <a:prstGeom prst="ellipse">
            <a:avLst/>
          </a:prstGeom>
          <a:solidFill>
            <a:srgbClr val="F69E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22"/>
          <p:cNvSpPr/>
          <p:nvPr/>
        </p:nvSpPr>
        <p:spPr>
          <a:xfrm flipH="1">
            <a:off x="1984643" y="1357772"/>
            <a:ext cx="170317" cy="125348"/>
          </a:xfrm>
          <a:prstGeom prst="ellipse">
            <a:avLst/>
          </a:prstGeom>
          <a:solidFill>
            <a:srgbClr val="E33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23"/>
          <p:cNvSpPr/>
          <p:nvPr/>
        </p:nvSpPr>
        <p:spPr>
          <a:xfrm flipH="1">
            <a:off x="1442270" y="1076495"/>
            <a:ext cx="69570" cy="51201"/>
          </a:xfrm>
          <a:prstGeom prst="ellipse">
            <a:avLst/>
          </a:prstGeom>
          <a:solidFill>
            <a:srgbClr val="F69E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25"/>
          <p:cNvSpPr/>
          <p:nvPr/>
        </p:nvSpPr>
        <p:spPr>
          <a:xfrm flipH="1">
            <a:off x="8505871" y="822958"/>
            <a:ext cx="170317" cy="125348"/>
          </a:xfrm>
          <a:prstGeom prst="ellipse">
            <a:avLst/>
          </a:prstGeom>
          <a:solidFill>
            <a:srgbClr val="267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28"/>
          <p:cNvGrpSpPr/>
          <p:nvPr/>
        </p:nvGrpSpPr>
        <p:grpSpPr>
          <a:xfrm flipV="1">
            <a:off x="9151347" y="1127696"/>
            <a:ext cx="495697" cy="424748"/>
            <a:chOff x="280875" y="2330441"/>
            <a:chExt cx="664294" cy="773419"/>
          </a:xfrm>
          <a:solidFill>
            <a:schemeClr val="bg1">
              <a:lumMod val="50000"/>
            </a:schemeClr>
          </a:solidFill>
        </p:grpSpPr>
        <p:sp>
          <p:nvSpPr>
            <p:cNvPr id="44" name="椭圆 26"/>
            <p:cNvSpPr/>
            <p:nvPr/>
          </p:nvSpPr>
          <p:spPr>
            <a:xfrm flipH="1">
              <a:off x="851937" y="2330441"/>
              <a:ext cx="93232" cy="9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27"/>
            <p:cNvSpPr/>
            <p:nvPr/>
          </p:nvSpPr>
          <p:spPr>
            <a:xfrm flipH="1">
              <a:off x="280875" y="3010628"/>
              <a:ext cx="93232" cy="93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橢圓 4"/>
          <p:cNvSpPr/>
          <p:nvPr/>
        </p:nvSpPr>
        <p:spPr>
          <a:xfrm>
            <a:off x="4849039" y="403523"/>
            <a:ext cx="1217615" cy="11876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5559010" y="1026812"/>
            <a:ext cx="1377338" cy="10847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4763465" y="1309312"/>
            <a:ext cx="1328962" cy="12654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3694575" y="981674"/>
            <a:ext cx="1490780" cy="11629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880553" y="1052736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1"/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2</a:t>
            </a:r>
            <a:endParaRPr lang="zh-TW" altLang="en-US" sz="8800" dirty="0">
              <a:solidFill>
                <a:schemeClr val="bg1"/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000146" y="1396887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>
                <a:solidFill>
                  <a:schemeClr val="bg2">
                    <a:lumMod val="50000"/>
                  </a:schemeClr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2</a:t>
            </a:r>
            <a:endParaRPr lang="zh-TW" altLang="en-US" sz="8800" dirty="0">
              <a:solidFill>
                <a:schemeClr val="bg2">
                  <a:lumMod val="50000"/>
                </a:schemeClr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837222" y="1017827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2">
                    <a:lumMod val="50000"/>
                  </a:schemeClr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0</a:t>
            </a:r>
            <a:endParaRPr lang="zh-TW" altLang="en-US" sz="8800" dirty="0">
              <a:solidFill>
                <a:schemeClr val="bg2">
                  <a:lumMod val="50000"/>
                </a:schemeClr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829687" y="373726"/>
            <a:ext cx="1080120" cy="8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chemeClr val="bg1"/>
                </a:solidFill>
                <a:latin typeface="華康POP3體W12(P)" panose="040B0C00000000000000" pitchFamily="82" charset="-120"/>
                <a:ea typeface="華康POP3體W12(P)" panose="040B0C00000000000000" pitchFamily="82" charset="-120"/>
              </a:rPr>
              <a:t>0</a:t>
            </a:r>
            <a:endParaRPr lang="zh-TW" altLang="en-US" sz="8800" dirty="0">
              <a:solidFill>
                <a:schemeClr val="bg1"/>
              </a:solidFill>
              <a:latin typeface="華康POP3體W12(P)" panose="040B0C00000000000000" pitchFamily="82" charset="-120"/>
              <a:ea typeface="華康POP3體W12(P)" panose="040B0C00000000000000" pitchFamily="82" charset="-12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30561" y="-11765"/>
            <a:ext cx="1163819" cy="81508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大手</a:t>
            </a:r>
            <a:endParaRPr lang="en-US" altLang="zh-TW" sz="16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牽小手</a:t>
            </a:r>
            <a:endParaRPr lang="zh-TW" altLang="en-US" sz="1600" dirty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1691821" y="260648"/>
            <a:ext cx="1163819" cy="8150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放眼</a:t>
            </a:r>
            <a:endParaRPr lang="en-US" altLang="zh-TW" sz="16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世界</a:t>
            </a:r>
            <a:endParaRPr lang="zh-TW" altLang="en-US" sz="1600" dirty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906988" y="1735382"/>
            <a:ext cx="1799614" cy="11923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rgbClr val="FF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每一個學生都是閃閃發亮的</a:t>
            </a:r>
            <a:endParaRPr lang="en-US" altLang="zh-TW" sz="1400" dirty="0" smtClean="0">
              <a:solidFill>
                <a:srgbClr val="FF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明星</a:t>
            </a:r>
            <a:endParaRPr lang="zh-TW" altLang="en-US" sz="3200" dirty="0">
              <a:solidFill>
                <a:srgbClr val="7030A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05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277809" y="596646"/>
            <a:ext cx="8229600" cy="1143000"/>
          </a:xfrm>
        </p:spPr>
        <p:txBody>
          <a:bodyPr/>
          <a:lstStyle/>
          <a:p>
            <a:r>
              <a:rPr lang="zh-TW" altLang="en-US" smtClean="0"/>
              <a:t>學藝競賽與雙語學校</a:t>
            </a:r>
            <a:endParaRPr lang="zh-TW" altLang="en-US" dirty="0" smtClean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592009" y="1502664"/>
            <a:ext cx="8915400" cy="37776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2020IEYI</a:t>
            </a:r>
            <a:r>
              <a:rPr lang="zh-TW" altLang="en-US" sz="2800" dirty="0" smtClean="0"/>
              <a:t>青少年世界發明展台灣區選拔賽</a:t>
            </a:r>
            <a:endParaRPr lang="en-US" altLang="zh-TW" sz="2800" dirty="0" smtClean="0"/>
          </a:p>
          <a:p>
            <a:pPr marL="0" indent="0">
              <a:buNone/>
              <a:defRPr/>
            </a:pPr>
            <a:r>
              <a:rPr lang="zh-TW" altLang="en-US" sz="2800" dirty="0" smtClean="0"/>
              <a:t>   </a:t>
            </a:r>
            <a:r>
              <a:rPr lang="en-US" altLang="zh-TW" sz="2800" dirty="0" smtClean="0"/>
              <a:t>2</a:t>
            </a:r>
            <a:r>
              <a:rPr lang="zh-TW" altLang="en-US" sz="2800" dirty="0" smtClean="0"/>
              <a:t>金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銅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佳作</a:t>
            </a:r>
            <a:endParaRPr lang="en-US" altLang="zh-TW" sz="2800" dirty="0" smtClean="0"/>
          </a:p>
          <a:p>
            <a:pPr>
              <a:defRPr/>
            </a:pPr>
            <a:r>
              <a:rPr lang="zh-TW" altLang="zh-TW" sz="2800" b="1" dirty="0"/>
              <a:t>財團法人溫世仁文教基金會</a:t>
            </a:r>
            <a:r>
              <a:rPr lang="en-US" altLang="zh-TW" sz="2800" b="1" dirty="0"/>
              <a:t>108</a:t>
            </a:r>
            <a:r>
              <a:rPr lang="zh-TW" altLang="zh-TW" sz="2800" b="1" dirty="0"/>
              <a:t>年中小學作文比賽</a:t>
            </a:r>
            <a:r>
              <a:rPr lang="en-US" altLang="zh-TW" sz="2800" b="1" dirty="0"/>
              <a:t>-</a:t>
            </a:r>
            <a:r>
              <a:rPr lang="zh-TW" altLang="zh-TW" sz="2800" b="1" dirty="0"/>
              <a:t>入圍</a:t>
            </a:r>
            <a:r>
              <a:rPr lang="zh-TW" altLang="zh-TW" sz="2800" b="1" dirty="0" smtClean="0"/>
              <a:t>決賽</a:t>
            </a:r>
            <a:endParaRPr lang="en-US" altLang="zh-TW" sz="2800" b="1" dirty="0"/>
          </a:p>
          <a:p>
            <a:pPr marL="0" indent="0">
              <a:buNone/>
              <a:defRPr/>
            </a:pPr>
            <a:r>
              <a:rPr lang="zh-TW" altLang="en-US" sz="2800" b="1" dirty="0" smtClean="0"/>
              <a:t>   高年級</a:t>
            </a:r>
            <a:r>
              <a:rPr lang="en-US" altLang="zh-TW" sz="2800" b="1" dirty="0" smtClean="0"/>
              <a:t>:5</a:t>
            </a:r>
            <a:r>
              <a:rPr lang="zh-TW" altLang="en-US" sz="2800" b="1" dirty="0" smtClean="0"/>
              <a:t>人；中年級</a:t>
            </a:r>
            <a:r>
              <a:rPr lang="en-US" altLang="zh-TW" sz="2800" b="1" dirty="0" smtClean="0"/>
              <a:t>2</a:t>
            </a:r>
            <a:r>
              <a:rPr lang="zh-TW" altLang="en-US" sz="2800" b="1" dirty="0" smtClean="0"/>
              <a:t>人</a:t>
            </a:r>
            <a:endParaRPr lang="en-US" altLang="zh-TW" sz="2800" b="1" dirty="0" smtClean="0"/>
          </a:p>
          <a:p>
            <a:pPr>
              <a:defRPr/>
            </a:pPr>
            <a:r>
              <a:rPr lang="zh-TW" altLang="zh-TW" sz="2800" b="1" dirty="0" smtClean="0"/>
              <a:t>花蓮縣</a:t>
            </a:r>
            <a:r>
              <a:rPr lang="zh-TW" altLang="zh-TW" sz="2800" b="1" dirty="0"/>
              <a:t>第</a:t>
            </a:r>
            <a:r>
              <a:rPr lang="en-US" altLang="zh-TW" sz="2800" b="1" dirty="0"/>
              <a:t>60</a:t>
            </a:r>
            <a:r>
              <a:rPr lang="zh-TW" altLang="zh-TW" sz="2800" b="1" dirty="0"/>
              <a:t>屆國民中小學科學</a:t>
            </a:r>
            <a:r>
              <a:rPr lang="zh-TW" altLang="zh-TW" sz="2800" b="1" dirty="0" smtClean="0"/>
              <a:t>展覽會</a:t>
            </a:r>
            <a:endParaRPr lang="en-US" altLang="zh-TW" sz="2800" b="1" dirty="0" smtClean="0"/>
          </a:p>
          <a:p>
            <a:pPr marL="0" indent="0">
              <a:buNone/>
              <a:defRPr/>
            </a:pPr>
            <a:r>
              <a:rPr lang="zh-TW" altLang="en-US" sz="2800" dirty="0" smtClean="0"/>
              <a:t>   </a:t>
            </a:r>
            <a:r>
              <a:rPr lang="zh-TW" altLang="zh-TW" sz="2800" dirty="0" smtClean="0"/>
              <a:t>國小</a:t>
            </a:r>
            <a:r>
              <a:rPr lang="zh-TW" altLang="zh-TW" sz="2800" dirty="0"/>
              <a:t>數學組第一名</a:t>
            </a:r>
          </a:p>
          <a:p>
            <a:pPr marL="0" indent="0">
              <a:buNone/>
              <a:defRPr/>
            </a:pPr>
            <a:endParaRPr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3538728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03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" y="0"/>
            <a:ext cx="12210484" cy="69415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15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" y="-2"/>
            <a:ext cx="12078212" cy="69415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21992" y="5337402"/>
            <a:ext cx="7461504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校園正在改變</a:t>
            </a:r>
            <a:endParaRPr lang="zh-TW" altLang="en-US" sz="8000" b="1" dirty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88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5084" cy="685799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21992" y="5337402"/>
            <a:ext cx="7461504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廁所乾淨無味</a:t>
            </a:r>
            <a:endParaRPr lang="zh-TW" altLang="en-US" sz="8000" b="1" dirty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02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850485" y="4989216"/>
            <a:ext cx="9131808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返校日學生好有序</a:t>
            </a:r>
            <a:endParaRPr lang="zh-TW" altLang="en-US" sz="8000" b="1" dirty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88" y="0"/>
            <a:ext cx="12192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5" y="0"/>
            <a:ext cx="12232565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9" y="0"/>
            <a:ext cx="12192000" cy="685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5" y="-9232"/>
            <a:ext cx="12192000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9" y="-18464"/>
            <a:ext cx="12189031" cy="685633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1" y="-20134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82864" y="4498047"/>
            <a:ext cx="9131808" cy="164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終於開學前完成</a:t>
            </a:r>
            <a:endParaRPr lang="en-US" altLang="zh-TW" sz="8000" b="1" dirty="0" smtClean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  <a:p>
            <a:pPr algn="ctr"/>
            <a:r>
              <a:rPr lang="zh-TW" altLang="en-US" sz="8000" b="1" dirty="0" smtClean="0">
                <a:solidFill>
                  <a:srgbClr val="FF0000"/>
                </a:solidFill>
                <a:latin typeface="華康蚪風體W4" panose="03000409000000000000" pitchFamily="65" charset="-120"/>
                <a:ea typeface="華康蚪風體W4" panose="03000409000000000000" pitchFamily="65" charset="-120"/>
              </a:rPr>
              <a:t>可供停車</a:t>
            </a:r>
            <a:endParaRPr lang="zh-TW" altLang="en-US" sz="8000" b="1" dirty="0">
              <a:solidFill>
                <a:srgbClr val="FF0000"/>
              </a:solidFill>
              <a:latin typeface="華康蚪風體W4" panose="03000409000000000000" pitchFamily="65" charset="-120"/>
              <a:ea typeface="華康蚪風體W4" panose="030004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589212" y="3804148"/>
            <a:ext cx="8915400" cy="2830988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80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經營學校的方略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pPr marL="0" indent="0" algn="ctr">
              <a:lnSpc>
                <a:spcPts val="2800"/>
              </a:lnSpc>
              <a:buNone/>
              <a:defRPr/>
            </a:pPr>
            <a:endParaRPr lang="en-US" altLang="zh-TW" b="1" kern="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zh-TW" altLang="en-US" sz="4400" b="1" kern="0" dirty="0">
                <a:solidFill>
                  <a:srgbClr val="FF0000"/>
                </a:solidFill>
                <a:latin typeface="微軟正黑體" panose="020B0604030504040204" pitchFamily="34" charset="-120"/>
              </a:rPr>
              <a:t>適時</a:t>
            </a:r>
            <a:r>
              <a:rPr lang="zh-TW" altLang="en-US" sz="4400" b="1" kern="0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的「鬆土」：多元的發展</a:t>
            </a:r>
            <a:endParaRPr lang="en-US" altLang="zh-TW" sz="4400" b="1" kern="0" dirty="0" smtClean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zh-TW" altLang="en-US" sz="4400" b="1" kern="0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並給予「沃土」：適性揚才</a:t>
            </a:r>
            <a:endParaRPr lang="en-US" altLang="zh-TW" sz="4400" b="1" kern="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9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3"/>
          <p:cNvSpPr>
            <a:spLocks noGrp="1"/>
          </p:cNvSpPr>
          <p:nvPr>
            <p:ph type="title"/>
          </p:nvPr>
        </p:nvSpPr>
        <p:spPr>
          <a:xfrm>
            <a:off x="1911096" y="2791493"/>
            <a:ext cx="9436354" cy="1305943"/>
          </a:xfrm>
        </p:spPr>
        <p:txBody>
          <a:bodyPr/>
          <a:lstStyle/>
          <a:p>
            <a:pPr eaLnBrk="1" hangingPunct="1"/>
            <a:r>
              <a:rPr lang="zh-TW" altLang="zh-TW" sz="7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rPr>
              <a:t>什麼是「素養」？</a:t>
            </a:r>
          </a:p>
        </p:txBody>
      </p:sp>
    </p:spTree>
    <p:extLst>
      <p:ext uri="{BB962C8B-B14F-4D97-AF65-F5344CB8AC3E}">
        <p14:creationId xmlns:p14="http://schemas.microsoft.com/office/powerpoint/2010/main" val="9870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406</TotalTime>
  <Words>1679</Words>
  <Application>Microsoft Office PowerPoint</Application>
  <PresentationFormat>自訂</PresentationFormat>
  <Paragraphs>228</Paragraphs>
  <Slides>36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38" baseType="lpstr">
      <vt:lpstr>絲縷</vt:lpstr>
      <vt:lpstr>1_絲縷</vt:lpstr>
      <vt:lpstr>PowerPoint 簡報</vt:lpstr>
      <vt:lpstr>PowerPoint 簡報</vt:lpstr>
      <vt:lpstr>宜昌的好，是親師生認同與共同努力的結果</vt:lpstr>
      <vt:lpstr>學藝競賽與雙語學校</vt:lpstr>
      <vt:lpstr>PowerPoint 簡報</vt:lpstr>
      <vt:lpstr>PowerPoint 簡報</vt:lpstr>
      <vt:lpstr>PowerPoint 簡報</vt:lpstr>
      <vt:lpstr>經營學校的方略</vt:lpstr>
      <vt:lpstr>什麼是「素養」？</vt:lpstr>
      <vt:lpstr>「核心素養」 是指一個人為適應現在生活及面對未來挑戰， 所應具備的知識、能力與態度。</vt:lpstr>
      <vt:lpstr>PowerPoint 簡報</vt:lpstr>
      <vt:lpstr>PowerPoint 簡報</vt:lpstr>
      <vt:lpstr>PowerPoint 簡報</vt:lpstr>
      <vt:lpstr>實施十二年國教新課綱</vt:lpstr>
      <vt:lpstr>開辦課後輔導班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讓我們一起互勉</vt:lpstr>
      <vt:lpstr>PowerPoint 簡報</vt:lpstr>
      <vt:lpstr>PowerPoint 簡報</vt:lpstr>
      <vt:lpstr>校園開放時間</vt:lpstr>
      <vt:lpstr>PowerPoint 簡報</vt:lpstr>
      <vt:lpstr>PowerPoint 簡報</vt:lpstr>
      <vt:lpstr>PowerPoint 簡報</vt:lpstr>
      <vt:lpstr>PowerPoint 簡報</vt:lpstr>
      <vt:lpstr>PowerPoint 簡報</vt:lpstr>
      <vt:lpstr>導師的期待</vt:lpstr>
      <vt:lpstr>PowerPoint 簡報</vt:lpstr>
      <vt:lpstr>PowerPoint 簡報</vt:lpstr>
      <vt:lpstr>PowerPoint 簡報</vt:lpstr>
      <vt:lpstr>大家一起遵守，讓宜小明天會更好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我們學校 20200828的風景</dc:title>
  <dc:creator>USER</dc:creator>
  <cp:lastModifiedBy>Windows 使用者</cp:lastModifiedBy>
  <cp:revision>53</cp:revision>
  <dcterms:created xsi:type="dcterms:W3CDTF">2020-08-28T01:14:12Z</dcterms:created>
  <dcterms:modified xsi:type="dcterms:W3CDTF">2020-08-31T08:32:52Z</dcterms:modified>
</cp:coreProperties>
</file>