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0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1920A7"/>
    <a:srgbClr val="FFFF99"/>
    <a:srgbClr val="FF9999"/>
    <a:srgbClr val="0099FF"/>
    <a:srgbClr val="48E040"/>
    <a:srgbClr val="33CCFF"/>
    <a:srgbClr val="BDEE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94529" autoAdjust="0"/>
  </p:normalViewPr>
  <p:slideViewPr>
    <p:cSldViewPr>
      <p:cViewPr>
        <p:scale>
          <a:sx n="75" d="100"/>
          <a:sy n="75" d="100"/>
        </p:scale>
        <p:origin x="-2748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2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D6986DA6-3664-45D8-9E1E-EF0750D63035}" type="datetimeFigureOut">
              <a:rPr lang="zh-TW" altLang="en-US"/>
              <a:pPr>
                <a:defRPr/>
              </a:pPr>
              <a:t>2020/4/22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55415DEA-7400-4A3B-BEAD-DF8710882B1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8781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4DFF7E67-8B51-4F98-86C9-5B3BDE2BA356}" type="datetimeFigureOut">
              <a:rPr lang="zh-TW" altLang="en-US"/>
              <a:pPr>
                <a:defRPr/>
              </a:pPr>
              <a:t>2020/4/22</a:t>
            </a:fld>
            <a:endParaRPr lang="en-US" altLang="zh-TW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7E242F87-AD82-4B71-B662-80CCB39FA19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4173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42A6B-8FD9-44D7-9C3D-5820545E5F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1674420"/>
      </p:ext>
    </p:extLst>
  </p:cSld>
  <p:clrMapOvr>
    <a:masterClrMapping/>
  </p:clrMapOvr>
  <p:transition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11233-EA74-4019-89FB-1979AA562A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4110173"/>
      </p:ext>
    </p:extLst>
  </p:cSld>
  <p:clrMapOvr>
    <a:masterClrMapping/>
  </p:clrMapOvr>
  <p:transition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29C9B-E77A-4C2B-9A7A-EF41F8A80BF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8483749"/>
      </p:ext>
    </p:extLst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3A92A-BEE1-4751-B2B8-266278F73B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70186289"/>
      </p:ext>
    </p:extLst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FCC0F-4DAA-41F9-8DAF-096284FA84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2824071"/>
      </p:ext>
    </p:extLst>
  </p:cSld>
  <p:clrMapOvr>
    <a:masterClrMapping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5170F-DC34-4196-9114-FA26BEF2DE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7807827"/>
      </p:ext>
    </p:extLst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67C63-6FB2-4385-9FF0-127B9507EA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3650544"/>
      </p:ext>
    </p:extLst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D6203-9722-4274-BFB2-9985271A78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8469860"/>
      </p:ext>
    </p:extLst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B1675-2CB0-47CC-8577-E29B980638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58865522"/>
      </p:ext>
    </p:extLst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C7FD9-502D-457C-A33B-FDFCE414BA6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9725173"/>
      </p:ext>
    </p:extLst>
  </p:cSld>
  <p:clrMapOvr>
    <a:masterClrMapping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E0156-DBFE-4C75-9F83-B016DDECCE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6876"/>
      </p:ext>
    </p:extLst>
  </p:cSld>
  <p:clrMapOvr>
    <a:masterClrMapping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DEE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62C94FA-E77E-47EA-A2D8-43E7572D40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2" name="Picture 7" descr="IMGP080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588"/>
            <a:ext cx="9144000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8" descr="宜昌國小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8913"/>
            <a:ext cx="1263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ld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文鼎中特圓" pitchFamily="49" charset="-120"/>
          <a:ea typeface="文鼎中特圓" pitchFamily="49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文鼎中特圓" pitchFamily="49" charset="-120"/>
          <a:ea typeface="文鼎中特圓" pitchFamily="49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文鼎中特圓" pitchFamily="49" charset="-120"/>
          <a:ea typeface="文鼎中特圓" pitchFamily="49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文鼎中特圓" pitchFamily="49" charset="-120"/>
          <a:ea typeface="文鼎中特圓" pitchFamily="49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文鼎中特圓" pitchFamily="49" charset="-120"/>
          <a:ea typeface="文鼎中特圓" pitchFamily="49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文鼎中特圓" pitchFamily="49" charset="-120"/>
          <a:ea typeface="文鼎中特圓" pitchFamily="49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文鼎中特圓" pitchFamily="49" charset="-120"/>
          <a:ea typeface="文鼎中特圓" pitchFamily="49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文鼎中特圓" pitchFamily="49" charset="-120"/>
          <a:ea typeface="文鼎中特圓" pitchFamily="49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h8mGt6XS8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8k872PVmMQ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youtu.be/bX5MrMznKU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DEE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9"/>
          <p:cNvSpPr>
            <a:spLocks noGrp="1"/>
          </p:cNvSpPr>
          <p:nvPr>
            <p:ph type="ctrTitle"/>
          </p:nvPr>
        </p:nvSpPr>
        <p:spPr bwMode="auto">
          <a:xfrm>
            <a:off x="714375" y="1785938"/>
            <a:ext cx="8143875" cy="2613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z="5400" b="1" smtClean="0">
                <a:latin typeface="標楷體" pitchFamily="65" charset="-120"/>
                <a:ea typeface="標楷體" pitchFamily="65" charset="-120"/>
              </a:rPr>
              <a:t>花蓮縣宜昌國民小學</a:t>
            </a:r>
            <a:r>
              <a:rPr lang="en-US" altLang="zh-TW" sz="5400" b="1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smtClean="0">
                <a:latin typeface="標楷體" pitchFamily="65" charset="-120"/>
                <a:ea typeface="標楷體" pitchFamily="65" charset="-120"/>
              </a:rPr>
              <a:t>水域安全宣導</a:t>
            </a:r>
          </a:p>
        </p:txBody>
      </p:sp>
      <p:sp>
        <p:nvSpPr>
          <p:cNvPr id="2051" name="投影片編號版面配置區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BD19BE20-5EFA-4D5B-A159-74EB3057AD79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A35AF642-F71B-47FA-A0C2-18A052001EBE}" type="slidenum">
              <a:rPr lang="en-US" altLang="zh-TW" sz="3600" smtClean="0"/>
              <a:pPr eaLnBrk="1" hangingPunct="1"/>
              <a:t>2</a:t>
            </a:fld>
            <a:endParaRPr lang="en-US" altLang="zh-TW" sz="3600" smtClean="0"/>
          </a:p>
        </p:txBody>
      </p:sp>
      <p:sp>
        <p:nvSpPr>
          <p:cNvPr id="3075" name="文字方塊 3"/>
          <p:cNvSpPr txBox="1">
            <a:spLocks noChangeArrowheads="1"/>
          </p:cNvSpPr>
          <p:nvPr/>
        </p:nvSpPr>
        <p:spPr bwMode="auto">
          <a:xfrm>
            <a:off x="1000125" y="1857375"/>
            <a:ext cx="74295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3600"/>
              <a:t>水域安全宣導動畫 </a:t>
            </a:r>
            <a:r>
              <a:rPr lang="en-US" altLang="zh-TW"/>
              <a:t>14:29</a:t>
            </a:r>
            <a:endParaRPr lang="en-US" altLang="zh-TW">
              <a:hlinkClick r:id="rId3"/>
            </a:endParaRPr>
          </a:p>
          <a:p>
            <a:pPr eaLnBrk="1" hangingPunct="1"/>
            <a:r>
              <a:rPr lang="en-US" altLang="zh-TW">
                <a:hlinkClick r:id="rId3"/>
              </a:rPr>
              <a:t>https://www.youtube.com/watch?v=ch8mGt6XS8Y</a:t>
            </a:r>
            <a:endParaRPr lang="zh-TW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F85C5D97-4554-4BEF-91EF-924A6F6164DC}" type="slidenum">
              <a:rPr lang="en-US" altLang="zh-TW" sz="3600" smtClean="0"/>
              <a:pPr eaLnBrk="1" hangingPunct="1"/>
              <a:t>3</a:t>
            </a:fld>
            <a:endParaRPr lang="en-US" altLang="zh-TW" sz="3600" smtClean="0"/>
          </a:p>
        </p:txBody>
      </p:sp>
      <p:sp>
        <p:nvSpPr>
          <p:cNvPr id="4099" name="文字方塊 3"/>
          <p:cNvSpPr txBox="1">
            <a:spLocks noChangeArrowheads="1"/>
          </p:cNvSpPr>
          <p:nvPr/>
        </p:nvSpPr>
        <p:spPr bwMode="auto">
          <a:xfrm>
            <a:off x="1000125" y="1857375"/>
            <a:ext cx="74295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3600"/>
              <a:t>救溺五步</a:t>
            </a:r>
            <a:r>
              <a:rPr lang="en-US" altLang="zh-TW" sz="3600"/>
              <a:t> </a:t>
            </a:r>
            <a:r>
              <a:rPr lang="en-US" altLang="zh-TW"/>
              <a:t>0:42</a:t>
            </a:r>
            <a:endParaRPr lang="zh-TW" altLang="en-US"/>
          </a:p>
          <a:p>
            <a:pPr eaLnBrk="1" hangingPunct="1"/>
            <a:r>
              <a:rPr lang="en-US" altLang="zh-TW" u="sng">
                <a:hlinkClick r:id="rId3"/>
              </a:rPr>
              <a:t>https://www.youtube.com/watch?v=u8k872PVmMQ</a:t>
            </a:r>
            <a:endParaRPr lang="zh-TW" altLang="en-US"/>
          </a:p>
        </p:txBody>
      </p:sp>
      <p:sp>
        <p:nvSpPr>
          <p:cNvPr id="4100" name="文字方塊 4"/>
          <p:cNvSpPr txBox="1">
            <a:spLocks noChangeArrowheads="1"/>
          </p:cNvSpPr>
          <p:nvPr/>
        </p:nvSpPr>
        <p:spPr bwMode="auto">
          <a:xfrm>
            <a:off x="1071563" y="3571875"/>
            <a:ext cx="53578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3600"/>
              <a:t>防溺十招</a:t>
            </a:r>
            <a:r>
              <a:rPr lang="en-US" altLang="zh-TW" sz="3600"/>
              <a:t>  </a:t>
            </a:r>
            <a:r>
              <a:rPr lang="en-US" altLang="zh-TW"/>
              <a:t>1:32</a:t>
            </a:r>
            <a:endParaRPr lang="zh-TW" altLang="en-US"/>
          </a:p>
          <a:p>
            <a:pPr eaLnBrk="1" hangingPunct="1"/>
            <a:r>
              <a:rPr lang="en-US" altLang="zh-TW" u="sng">
                <a:hlinkClick r:id="rId4"/>
              </a:rPr>
              <a:t>https://youtu.be/bX5MrMznKUE</a:t>
            </a:r>
            <a:endParaRPr lang="zh-TW" alt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編號版面配置區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34473B7A-ADC8-40D2-B9E3-FD6C107DA19A}" type="slidenum">
              <a:rPr lang="en-US" altLang="zh-TW" sz="3600" smtClean="0"/>
              <a:pPr eaLnBrk="1" hangingPunct="1"/>
              <a:t>4</a:t>
            </a:fld>
            <a:endParaRPr lang="en-US" altLang="zh-TW" sz="3600" smtClean="0"/>
          </a:p>
        </p:txBody>
      </p:sp>
      <p:sp>
        <p:nvSpPr>
          <p:cNvPr id="5123" name="矩形 2"/>
          <p:cNvSpPr>
            <a:spLocks noChangeArrowheads="1"/>
          </p:cNvSpPr>
          <p:nvPr/>
        </p:nvSpPr>
        <p:spPr bwMode="auto">
          <a:xfrm>
            <a:off x="428625" y="1762918"/>
            <a:ext cx="8215313" cy="3970338"/>
          </a:xfrm>
          <a:prstGeom prst="rect">
            <a:avLst/>
          </a:prstGeom>
          <a:solidFill>
            <a:schemeClr val="accent1">
              <a:lumMod val="75000"/>
              <a:alpha val="44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3600" b="1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「救溺五步」：</a:t>
            </a:r>
            <a:endParaRPr lang="en-US" altLang="zh-TW" sz="3600" b="1" dirty="0">
              <a:solidFill>
                <a:srgbClr val="1920A7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en-US" altLang="zh-TW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文鼎勘亭流" panose="02010609010101010101" pitchFamily="49" charset="-120"/>
              </a:rPr>
              <a:t>1.</a:t>
            </a:r>
            <a:r>
              <a:rPr lang="zh-TW" altLang="en-US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文鼎勘亭流" panose="02010609010101010101" pitchFamily="49" charset="-120"/>
              </a:rPr>
              <a:t> </a:t>
            </a:r>
            <a:r>
              <a:rPr lang="zh-TW" altLang="en-US" sz="3600" dirty="0" smtClean="0">
                <a:solidFill>
                  <a:srgbClr val="990033"/>
                </a:solidFill>
                <a:latin typeface="標楷體" panose="03000509000000000000" pitchFamily="65" charset="-120"/>
                <a:ea typeface="文鼎勘亭流" panose="02010609010101010101" pitchFamily="49" charset="-120"/>
              </a:rPr>
              <a:t>叫</a:t>
            </a:r>
            <a:r>
              <a:rPr lang="zh-TW" altLang="en-US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大聲呼救。</a:t>
            </a:r>
            <a:br>
              <a:rPr lang="zh-TW" altLang="en-US" sz="36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solidFill>
                  <a:srgbClr val="990033"/>
                </a:solidFill>
                <a:latin typeface="+mj-lt"/>
                <a:ea typeface="文鼎勘亭流" panose="02010609010101010101" pitchFamily="49" charset="-120"/>
              </a:rPr>
              <a:t>叫</a:t>
            </a:r>
            <a:r>
              <a:rPr lang="zh-TW" altLang="en-US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呼叫 </a:t>
            </a:r>
            <a:r>
              <a:rPr lang="en-US" altLang="zh-TW" sz="3600" b="1" dirty="0">
                <a:solidFill>
                  <a:srgbClr val="192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119</a:t>
            </a:r>
            <a:r>
              <a:rPr lang="zh-TW" altLang="en-US" sz="3600" b="1" dirty="0">
                <a:solidFill>
                  <a:srgbClr val="192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 </a:t>
            </a:r>
            <a:r>
              <a:rPr lang="en-US" altLang="zh-TW" sz="3600" b="1" dirty="0">
                <a:solidFill>
                  <a:srgbClr val="192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118</a:t>
            </a:r>
            <a:r>
              <a:rPr lang="zh-TW" altLang="en-US" sz="3600" b="1" dirty="0">
                <a:solidFill>
                  <a:srgbClr val="192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 </a:t>
            </a:r>
            <a:r>
              <a:rPr lang="en-US" altLang="zh-TW" sz="3600" b="1" dirty="0">
                <a:solidFill>
                  <a:srgbClr val="192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3600" b="1" dirty="0">
                <a:solidFill>
                  <a:srgbClr val="192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 </a:t>
            </a:r>
            <a:r>
              <a:rPr lang="en-US" altLang="zh-TW" sz="3600" b="1" dirty="0">
                <a:solidFill>
                  <a:srgbClr val="192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36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6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solidFill>
                  <a:srgbClr val="990033"/>
                </a:solidFill>
                <a:latin typeface="標楷體" panose="03000509000000000000" pitchFamily="65" charset="-120"/>
                <a:ea typeface="文鼎勘亭流" panose="02010609010101010101" pitchFamily="49" charset="-120"/>
              </a:rPr>
              <a:t>伸</a:t>
            </a:r>
            <a:r>
              <a:rPr lang="zh-TW" altLang="en-US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利用延伸物（竹竿、樹枝等）。</a:t>
            </a:r>
            <a:br>
              <a:rPr lang="zh-TW" altLang="en-US" sz="36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solidFill>
                  <a:srgbClr val="990033"/>
                </a:solidFill>
                <a:latin typeface="標楷體" panose="03000509000000000000" pitchFamily="65" charset="-120"/>
                <a:ea typeface="文鼎勘亭流" panose="02010609010101010101" pitchFamily="49" charset="-120"/>
              </a:rPr>
              <a:t>拋</a:t>
            </a:r>
            <a:r>
              <a:rPr lang="zh-TW" altLang="en-US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拋送漂浮物（球、繩、瓶等）。 </a:t>
            </a:r>
            <a:br>
              <a:rPr lang="zh-TW" altLang="en-US" sz="36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solidFill>
                  <a:srgbClr val="990033"/>
                </a:solidFill>
                <a:latin typeface="標楷體" panose="03000509000000000000" pitchFamily="65" charset="-120"/>
                <a:ea typeface="文鼎勘亭流" panose="02010609010101010101" pitchFamily="49" charset="-120"/>
              </a:rPr>
              <a:t>划</a:t>
            </a:r>
            <a:r>
              <a:rPr lang="zh-TW" altLang="en-US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利用大型浮具划過去（船、救生      </a:t>
            </a:r>
            <a:endParaRPr lang="en-US" altLang="zh-TW" sz="3600" dirty="0" smtClean="0">
              <a:solidFill>
                <a:srgbClr val="1920A7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36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圈</a:t>
            </a:r>
            <a:r>
              <a:rPr lang="zh-TW" altLang="en-US" sz="36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、浮木、救生浮標等）。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CB2A815B-9C5D-4E51-B68B-EEA657A41535}" type="slidenum">
              <a:rPr lang="en-US" altLang="zh-TW" sz="3600" smtClean="0"/>
              <a:pPr eaLnBrk="1" hangingPunct="1"/>
              <a:t>5</a:t>
            </a:fld>
            <a:endParaRPr lang="en-US" altLang="zh-TW" sz="3600" smtClean="0"/>
          </a:p>
        </p:txBody>
      </p:sp>
      <p:sp>
        <p:nvSpPr>
          <p:cNvPr id="6147" name="矩形 3"/>
          <p:cNvSpPr>
            <a:spLocks noChangeArrowheads="1"/>
          </p:cNvSpPr>
          <p:nvPr/>
        </p:nvSpPr>
        <p:spPr bwMode="auto">
          <a:xfrm>
            <a:off x="570930" y="1556792"/>
            <a:ext cx="8033518" cy="4832350"/>
          </a:xfrm>
          <a:prstGeom prst="rect">
            <a:avLst/>
          </a:prstGeom>
          <a:solidFill>
            <a:schemeClr val="accent5">
              <a:lumMod val="75000"/>
              <a:alpha val="5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2800" b="1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「防溺十招」：</a:t>
            </a:r>
            <a:br>
              <a:rPr lang="zh-TW" altLang="en-US" sz="2800" b="1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一、戲水地點需合法，要有救生設備與人員。</a:t>
            </a:r>
            <a:b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二、避免做出危險行為，不要跳水 。</a:t>
            </a:r>
            <a:b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三、湖泊溪流落差變化大，戲水游泳格外小心。</a:t>
            </a:r>
            <a:b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四、不要落單，隨時注意同伴狀況位置。</a:t>
            </a:r>
            <a:b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五、下水前先暖身，不可穿著牛仔褲下水。</a:t>
            </a:r>
            <a:b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六、不可在水中嬉鬧惡作劇。</a:t>
            </a:r>
            <a:b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七、身體疲累狀況不佳，不要戲水游泳。</a:t>
            </a:r>
            <a:b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八、不要長時間浸泡在水中，小心失溫 。</a:t>
            </a:r>
            <a:b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九、注意氣象報告，現場氣候不佳不要戲水。</a:t>
            </a:r>
            <a:b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十、加強游泳漂浮技巧，不幸落水保持冷靜放鬆。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編號版面配置區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7C9E08D-4774-4B96-8A42-813B64FA5782}" type="slidenum">
              <a:rPr lang="en-US" altLang="zh-TW" sz="3600" smtClean="0"/>
              <a:pPr eaLnBrk="1" hangingPunct="1"/>
              <a:t>6</a:t>
            </a:fld>
            <a:endParaRPr lang="en-US" altLang="zh-TW" sz="3600" smtClean="0"/>
          </a:p>
        </p:txBody>
      </p:sp>
      <p:sp>
        <p:nvSpPr>
          <p:cNvPr id="7171" name="矩形 3"/>
          <p:cNvSpPr>
            <a:spLocks noChangeArrowheads="1"/>
          </p:cNvSpPr>
          <p:nvPr/>
        </p:nvSpPr>
        <p:spPr bwMode="auto">
          <a:xfrm>
            <a:off x="-571500" y="2214563"/>
            <a:ext cx="9215438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5400" b="1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5400" b="1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5400" b="1" dirty="0" smtClean="0">
                <a:solidFill>
                  <a:srgbClr val="9900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快樂</a:t>
            </a:r>
            <a:r>
              <a:rPr lang="zh-TW" altLang="en-US" sz="5400" b="1" dirty="0">
                <a:solidFill>
                  <a:srgbClr val="9900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出遊  平安回家</a:t>
            </a:r>
            <a:endParaRPr lang="en-US" altLang="zh-TW" sz="5400" b="1" dirty="0">
              <a:solidFill>
                <a:srgbClr val="99003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en-US" altLang="zh-TW" sz="2800" b="1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</a:t>
            </a:r>
            <a:endParaRPr lang="en-US" altLang="zh-TW" sz="1000" b="1" dirty="0" smtClean="0">
              <a:solidFill>
                <a:srgbClr val="1920A7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5400" b="1" dirty="0" smtClean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謝謝</a:t>
            </a:r>
            <a:r>
              <a:rPr lang="zh-TW" altLang="en-US" sz="5400" b="1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聆聽</a:t>
            </a:r>
            <a:br>
              <a:rPr lang="zh-TW" altLang="en-US" sz="5400" b="1" dirty="0">
                <a:solidFill>
                  <a:srgbClr val="1920A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400" dirty="0">
              <a:solidFill>
                <a:srgbClr val="1920A7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文鼎中特圓"/>
        <a:ea typeface="文鼎中特圓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2648</TotalTime>
  <Words>64</Words>
  <Application>Microsoft Office PowerPoint</Application>
  <PresentationFormat>如螢幕大小 (4:3)</PresentationFormat>
  <Paragraphs>20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Arial</vt:lpstr>
      <vt:lpstr>新細明體</vt:lpstr>
      <vt:lpstr>文鼎中特圓</vt:lpstr>
      <vt:lpstr>Calibri</vt:lpstr>
      <vt:lpstr>標楷體</vt:lpstr>
      <vt:lpstr>Adobe 楷体 Std R</vt:lpstr>
      <vt:lpstr>預設簡報設計</vt:lpstr>
      <vt:lpstr>花蓮縣宜昌國民小學 水域安全宣導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YCPS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teacher</dc:creator>
  <cp:lastModifiedBy>User</cp:lastModifiedBy>
  <cp:revision>191</cp:revision>
  <dcterms:created xsi:type="dcterms:W3CDTF">2011-06-14T05:39:05Z</dcterms:created>
  <dcterms:modified xsi:type="dcterms:W3CDTF">2020-04-22T03:39:41Z</dcterms:modified>
</cp:coreProperties>
</file>