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1330" y="732452"/>
            <a:ext cx="8001000" cy="2971801"/>
          </a:xfrm>
        </p:spPr>
        <p:txBody>
          <a:bodyPr/>
          <a:lstStyle/>
          <a:p>
            <a:r>
              <a:rPr lang="zh-TW" altLang="en-US" dirty="0" smtClean="0"/>
              <a:t>花蓮縣宜昌國小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健康促進班親會宣導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30135" y="3834537"/>
            <a:ext cx="6310655" cy="1947333"/>
          </a:xfrm>
        </p:spPr>
        <p:txBody>
          <a:bodyPr/>
          <a:lstStyle/>
          <a:p>
            <a:r>
              <a:rPr lang="zh-TW" altLang="en-US" dirty="0" smtClean="0"/>
              <a:t>學務處</a:t>
            </a:r>
            <a:r>
              <a:rPr lang="en-US" altLang="zh-TW" dirty="0" smtClean="0"/>
              <a:t>/</a:t>
            </a:r>
            <a:r>
              <a:rPr lang="zh-TW" altLang="en-US" dirty="0" smtClean="0"/>
              <a:t>衛生組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369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0627" y="1028447"/>
            <a:ext cx="8270790" cy="66131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視力保健</a:t>
            </a:r>
            <a:r>
              <a:rPr lang="en-US" altLang="zh-TW" dirty="0" smtClean="0"/>
              <a:t>-</a:t>
            </a:r>
            <a:r>
              <a:rPr lang="zh-TW" altLang="en-US" dirty="0" smtClean="0"/>
              <a:t>本校學生</a:t>
            </a:r>
            <a:r>
              <a:rPr lang="en-US" altLang="zh-TW" dirty="0" smtClean="0"/>
              <a:t>108</a:t>
            </a:r>
            <a:r>
              <a:rPr lang="zh-TW" altLang="en-US" dirty="0" smtClean="0"/>
              <a:t>學年度各項指標結果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13622"/>
              </p:ext>
            </p:extLst>
          </p:nvPr>
        </p:nvGraphicFramePr>
        <p:xfrm>
          <a:off x="2140627" y="2221029"/>
          <a:ext cx="8534400" cy="154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976330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裸視篩檢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視力不良率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視力不良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就醫複檢率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規律用眼</a:t>
                      </a:r>
                      <a:r>
                        <a:rPr lang="en-US" altLang="zh-TW" sz="1800" dirty="0" smtClean="0"/>
                        <a:t>3010</a:t>
                      </a:r>
                      <a:r>
                        <a:rPr lang="zh-TW" altLang="en-US" sz="1800" dirty="0" smtClean="0"/>
                        <a:t>達成率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戶外活動</a:t>
                      </a:r>
                      <a:r>
                        <a:rPr lang="en-US" altLang="zh-TW" sz="1800" dirty="0" smtClean="0"/>
                        <a:t>120</a:t>
                      </a:r>
                      <a:r>
                        <a:rPr lang="zh-TW" altLang="en-US" sz="1800" dirty="0" smtClean="0"/>
                        <a:t>達成率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下課淨空率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3C</a:t>
                      </a:r>
                      <a:r>
                        <a:rPr lang="zh-TW" altLang="en-US" sz="1800" dirty="0" smtClean="0"/>
                        <a:t>小於</a:t>
                      </a:r>
                      <a:r>
                        <a:rPr lang="en-US" altLang="zh-TW" sz="1800" dirty="0" smtClean="0"/>
                        <a:t>1</a:t>
                      </a:r>
                    </a:p>
                    <a:p>
                      <a:r>
                        <a:rPr lang="zh-TW" altLang="en-US" sz="1800" dirty="0" smtClean="0"/>
                        <a:t>達成率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5656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75.68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42.43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82.31</a:t>
                      </a:r>
                      <a:r>
                        <a:rPr lang="en-US" altLang="zh-TW" sz="1800" dirty="0" smtClean="0"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79.85</a:t>
                      </a:r>
                      <a:r>
                        <a:rPr lang="en-US" altLang="zh-TW" sz="1800" dirty="0" smtClean="0"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81.08</a:t>
                      </a:r>
                      <a:r>
                        <a:rPr lang="en-US" altLang="zh-TW" sz="1800" dirty="0" smtClean="0"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72.24</a:t>
                      </a:r>
                      <a:r>
                        <a:rPr lang="en-US" altLang="zh-TW" sz="1800" dirty="0" smtClean="0"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圓角矩形圖說文字 6"/>
          <p:cNvSpPr/>
          <p:nvPr/>
        </p:nvSpPr>
        <p:spPr>
          <a:xfrm>
            <a:off x="4478694" y="4164227"/>
            <a:ext cx="2379306" cy="1480794"/>
          </a:xfrm>
          <a:prstGeom prst="wedgeRoundRectCallout">
            <a:avLst>
              <a:gd name="adj1" fmla="val -44833"/>
              <a:gd name="adj2" fmla="val -8141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收到孩子視力不良的通知時，請務必帶孩子就醫，配合醫師指示，共同維護孩子視力健康。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656254" y="4033606"/>
            <a:ext cx="2379306" cy="846304"/>
          </a:xfrm>
          <a:prstGeom prst="wedgeRoundRectCallout">
            <a:avLst>
              <a:gd name="adj1" fmla="val 31638"/>
              <a:gd name="adj2" fmla="val -8849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比例非常高，請配合預防視力減弱。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9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0115" y="5309119"/>
            <a:ext cx="8534400" cy="1232929"/>
          </a:xfrm>
        </p:spPr>
        <p:txBody>
          <a:bodyPr/>
          <a:lstStyle/>
          <a:p>
            <a:r>
              <a:rPr lang="zh-TW" altLang="en-US" dirty="0" smtClean="0"/>
              <a:t>珍惜好眼力，遠離惡「視力」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5" b="13392"/>
          <a:stretch/>
        </p:blipFill>
        <p:spPr>
          <a:xfrm>
            <a:off x="1141413" y="139960"/>
            <a:ext cx="8879918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0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0201" y="1182454"/>
            <a:ext cx="8270790" cy="661316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/>
              <a:t>口腔衛</a:t>
            </a:r>
            <a:r>
              <a:rPr lang="zh-TW" altLang="en-US" sz="3200" dirty="0"/>
              <a:t>生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本校學生</a:t>
            </a:r>
            <a:r>
              <a:rPr lang="en-US" altLang="zh-TW" sz="3200" dirty="0" smtClean="0"/>
              <a:t>108</a:t>
            </a:r>
            <a:r>
              <a:rPr lang="zh-TW" altLang="en-US" sz="3200" dirty="0" smtClean="0"/>
              <a:t>學年度各項指標結果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519874"/>
              </p:ext>
            </p:extLst>
          </p:nvPr>
        </p:nvGraphicFramePr>
        <p:xfrm>
          <a:off x="1030201" y="2379146"/>
          <a:ext cx="9440088" cy="1744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584"/>
                <a:gridCol w="1348584"/>
                <a:gridCol w="1348584"/>
                <a:gridCol w="1348584"/>
                <a:gridCol w="1348584"/>
                <a:gridCol w="1348584"/>
                <a:gridCol w="1348584"/>
              </a:tblGrid>
              <a:tr h="10640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未治療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齟齒率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齟齒複檢率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午餐餐後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含氟漱口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比率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睡前潔牙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比率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高年級每日至少使用一次牙線比率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在校兩餐間不喝含糖飲料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在校兩餐間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不吃零食</a:t>
                      </a:r>
                      <a:endParaRPr lang="zh-TW" altLang="en-US" sz="1800" dirty="0"/>
                    </a:p>
                  </a:txBody>
                  <a:tcPr/>
                </a:tc>
              </a:tr>
              <a:tr h="680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71.32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59.72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+mn-ea"/>
                        </a:rPr>
                        <a:t>90.42</a:t>
                      </a:r>
                      <a:r>
                        <a:rPr lang="en-US" altLang="zh-TW" sz="2000" dirty="0" smtClean="0"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+mn-ea"/>
                        </a:rPr>
                        <a:t>95.58</a:t>
                      </a:r>
                      <a:r>
                        <a:rPr lang="en-US" altLang="zh-TW" sz="2000" dirty="0" smtClean="0"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55.87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+mn-ea"/>
                        </a:rPr>
                        <a:t>93.12</a:t>
                      </a:r>
                      <a:r>
                        <a:rPr lang="en-US" altLang="zh-TW" sz="2000" dirty="0" smtClean="0"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92.14</a:t>
                      </a:r>
                      <a:r>
                        <a:rPr lang="en-US" altLang="zh-TW" sz="2000" dirty="0" smtClean="0">
                          <a:latin typeface="MS UI Gothic" panose="020B0600070205080204" pitchFamily="34" charset="-128"/>
                          <a:ea typeface="MS UI Gothic" panose="020B0600070205080204" pitchFamily="34" charset="-128"/>
                        </a:rPr>
                        <a:t>%</a:t>
                      </a:r>
                      <a:endParaRPr lang="zh-TW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圓角矩形圖說文字 5"/>
          <p:cNvSpPr/>
          <p:nvPr/>
        </p:nvSpPr>
        <p:spPr>
          <a:xfrm>
            <a:off x="3097764" y="4490799"/>
            <a:ext cx="2379306" cy="1480794"/>
          </a:xfrm>
          <a:prstGeom prst="wedgeRoundRectCallout">
            <a:avLst>
              <a:gd name="adj1" fmla="val -44833"/>
              <a:gd name="adj2" fmla="val -8141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收到孩子齟齒需複檢通知時，請務必帶孩子就醫，配合醫師指示，共同維護孩子口腔健康。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7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6547" y="2616509"/>
            <a:ext cx="4416506" cy="85398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暇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44324" r="4931" b="3900"/>
          <a:stretch/>
        </p:blipFill>
        <p:spPr>
          <a:xfrm>
            <a:off x="2528595" y="298579"/>
            <a:ext cx="7511144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38076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204</Words>
  <Application>Microsoft Office PowerPoint</Application>
  <PresentationFormat>寬螢幕</PresentationFormat>
  <Paragraphs>43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MS UI Gothic</vt:lpstr>
      <vt:lpstr>微軟正黑體</vt:lpstr>
      <vt:lpstr>Century Gothic</vt:lpstr>
      <vt:lpstr>Wingdings 3</vt:lpstr>
      <vt:lpstr>切割線</vt:lpstr>
      <vt:lpstr>花蓮縣宜昌國小 健康促進班親會宣導</vt:lpstr>
      <vt:lpstr>視力保健-本校學生108學年度各項指標結果</vt:lpstr>
      <vt:lpstr>珍惜好眼力，遠離惡「視力」</vt:lpstr>
      <vt:lpstr>口腔衛生-本校學生108學年度各項指標結果</vt:lpstr>
      <vt:lpstr>正 確 潔 牙 ， 牙 齒 無 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花蓮縣宜昌國小 健康促進宣導</dc:title>
  <dc:creator>USER</dc:creator>
  <cp:lastModifiedBy>USER</cp:lastModifiedBy>
  <cp:revision>11</cp:revision>
  <dcterms:created xsi:type="dcterms:W3CDTF">2020-09-15T01:11:29Z</dcterms:created>
  <dcterms:modified xsi:type="dcterms:W3CDTF">2020-09-15T02:01:28Z</dcterms:modified>
</cp:coreProperties>
</file>