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Roboto"/>
      <p:regular r:id="rId53"/>
      <p:bold r:id="rId54"/>
      <p:italic r:id="rId55"/>
      <p:boldItalic r:id="rId56"/>
    </p:embeddedFont>
    <p:embeddedFont>
      <p:font typeface="Source Code Pro"/>
      <p:regular r:id="rId57"/>
      <p:bold r:id="rId58"/>
      <p:italic r:id="rId59"/>
      <p:boldItalic r:id="rId60"/>
    </p:embeddedFont>
    <p:embeddedFont>
      <p:font typeface="Oswald"/>
      <p:regular r:id="rId61"/>
      <p:bold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A75F83-EF85-4CC0-8CBF-5847B1D153FE}">
  <a:tblStyle styleId="{81A75F83-EF85-4CC0-8CBF-5847B1D153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Oswald-bold.fntdata"/><Relationship Id="rId61" Type="http://schemas.openxmlformats.org/officeDocument/2006/relationships/font" Target="fonts/Oswald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SourceCodePro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-italic.fntdata"/><Relationship Id="rId10" Type="http://schemas.openxmlformats.org/officeDocument/2006/relationships/slide" Target="slides/slide5.xml"/><Relationship Id="rId54" Type="http://schemas.openxmlformats.org/officeDocument/2006/relationships/font" Target="fonts/Roboto-bold.fntdata"/><Relationship Id="rId13" Type="http://schemas.openxmlformats.org/officeDocument/2006/relationships/slide" Target="slides/slide8.xml"/><Relationship Id="rId57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59" Type="http://schemas.openxmlformats.org/officeDocument/2006/relationships/font" Target="fonts/SourceCodePro-italic.fntdata"/><Relationship Id="rId14" Type="http://schemas.openxmlformats.org/officeDocument/2006/relationships/slide" Target="slides/slide9.xml"/><Relationship Id="rId58" Type="http://schemas.openxmlformats.org/officeDocument/2006/relationships/font" Target="fonts/SourceCode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83bc902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83bc902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83bc902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83bc902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83bc902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83bc902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83bc902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83bc902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83bc90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83bc90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14ebef4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b14ebef4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b14ebef4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b14ebef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14ebef4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14ebef4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b14ebef4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b14ebef4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14ebef4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b14ebef4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8388eb83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8388eb83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14ebef4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b14ebef4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b14ebef4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b14ebef4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b14ebef4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b14ebef4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b14ebef4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b14ebef4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1317f95f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61317f95f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1317f95f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61317f95f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61317f95f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61317f95f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83bc902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183bc902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1317f95f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1317f95f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83bc902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183bc902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1317f95f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1317f95f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83bc902f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183bc902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83bc902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183bc902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1317f95f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61317f95f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83bc902f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183bc902f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83bc902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183bc902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8a105b2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18a105b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183bc902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183bc902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18388eb8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18388eb8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b14ebef4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b14ebef4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b14ebef4d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b14ebef4d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1317f95f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1317f95f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18388eb83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18388eb83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18388eb83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18388eb83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8388eb83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18388eb83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18a105b25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18a105b25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88ee5b3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188ee5b3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b979815a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b979815a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1317f95f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61317f95f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18a105b25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18a105b25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128938e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128938e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83bc902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83bc902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1317f95f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1317f95f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1317f95f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1317f95f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83bc902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83bc902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m3gLNa-fx_w&amp;t=2s" TargetMode="External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ellbeing.mohw.gov.tw/nor/elearn/11" TargetMode="External"/><Relationship Id="rId4" Type="http://schemas.openxmlformats.org/officeDocument/2006/relationships/hyperlink" Target="https://www.storm.mg/lifestyle/2209172" TargetMode="External"/><Relationship Id="rId5" Type="http://schemas.openxmlformats.org/officeDocument/2006/relationships/hyperlink" Target="https://kairos.news/179164" TargetMode="External"/><Relationship Id="rId6" Type="http://schemas.openxmlformats.org/officeDocument/2006/relationships/hyperlink" Target="https://tw.news.yahoo.com/%E4%B8%8D%E5%BF%8D%E4%BA%86-%E6%84%9B%E5%A5%B3%E9%81%AD%E7%B6%B2%E8%B7%AF%E9%9C%B8%E5%87%8C-%E6%AF%8D%E5%97%86%E8%81%B2%E6%80%92%E6%8F%90%E5%91%8A-053321685.html" TargetMode="External"/><Relationship Id="rId7" Type="http://schemas.openxmlformats.org/officeDocument/2006/relationships/hyperlink" Target="https://www.youtube.com/watch?v=DOYKx2L1x04" TargetMode="External"/><Relationship Id="rId8" Type="http://schemas.openxmlformats.org/officeDocument/2006/relationships/hyperlink" Target="http://www.ettoday.net/news/20160920/778940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ocs.google.com/presentation/d/1ahhzuoyV6BjSbsE0GrO02CrG4NPYPu2ofIUvLqbJo2I/edit#slide=id.g26135c16144_0_64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epaper.naer.edu.tw/index.php?edm_no=134&amp;content_no=2672" TargetMode="External"/><Relationship Id="rId4" Type="http://schemas.openxmlformats.org/officeDocument/2006/relationships/hyperlink" Target="https://www.google.com.tw/url?sa=t&amp;rct=j&amp;q=&amp;esrc=s&amp;source=web&amp;cd=2&amp;cad=rja&amp;uact=8&amp;ved=0ahUKEwimi8eSl9jTAhUEKpQKHRl2DxIQFggpMAE&amp;url=http%3A%2F%2Fwww.cc.ntu.edu.tw%2Fchinese%2Fepaper%2F0038%2F20160920_3802.html&amp;usg=AFQjCNEMdEHzflhdQG8JJHRFBm9DeJk5vQ" TargetMode="External"/><Relationship Id="rId5" Type="http://schemas.openxmlformats.org/officeDocument/2006/relationships/hyperlink" Target="http://www.cna.com.tw/magazine/55/201603300008-1.aspx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youtube.com/watch?v=lc0M8pTE0zU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learning.cloud.edu.tw/onlinelearning/" TargetMode="External"/><Relationship Id="rId4" Type="http://schemas.openxmlformats.org/officeDocument/2006/relationships/hyperlink" Target="https://news.cts.com.tw/unews/campus/202004/202004161997519.html" TargetMode="External"/><Relationship Id="rId5" Type="http://schemas.openxmlformats.org/officeDocument/2006/relationships/hyperlink" Target="https://www.storm.mg/article/2579269" TargetMode="External"/><Relationship Id="rId6" Type="http://schemas.openxmlformats.org/officeDocument/2006/relationships/hyperlink" Target="https://flipedu.parenting.com.tw/article/5748" TargetMode="External"/><Relationship Id="rId7" Type="http://schemas.openxmlformats.org/officeDocument/2006/relationships/hyperlink" Target="https://docs.google.com/document/d/10kkTJGs-gelsXHCIEPAZa7m5E4NgFCKUb0uKl0Q_BHc/edi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gif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30.png"/><Relationship Id="rId7" Type="http://schemas.openxmlformats.org/officeDocument/2006/relationships/image" Target="../media/image19.jpg"/><Relationship Id="rId8" Type="http://schemas.openxmlformats.org/officeDocument/2006/relationships/image" Target="../media/image3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kknews.cc/zh-tw/education/opmg5q.html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miparty.org/" TargetMode="External"/><Relationship Id="rId11" Type="http://schemas.openxmlformats.org/officeDocument/2006/relationships/hyperlink" Target="https://studio.code.org/" TargetMode="External"/><Relationship Id="rId10" Type="http://schemas.openxmlformats.org/officeDocument/2006/relationships/image" Target="../media/image34.png"/><Relationship Id="rId21" Type="http://schemas.openxmlformats.org/officeDocument/2006/relationships/image" Target="../media/image42.png"/><Relationship Id="rId13" Type="http://schemas.openxmlformats.org/officeDocument/2006/relationships/hyperlink" Target="https://phet.colorado.edu/zh_TW/" TargetMode="External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junyiacademy.org/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://priori.moe.gov.tw/index.php?mod=resource/index/content/civil_material" TargetMode="External"/><Relationship Id="rId15" Type="http://schemas.openxmlformats.org/officeDocument/2006/relationships/hyperlink" Target="https://drive.google.com/open?id=0B7WpmNxyasx9clZnQjdabW1idDg" TargetMode="External"/><Relationship Id="rId14" Type="http://schemas.openxmlformats.org/officeDocument/2006/relationships/image" Target="../media/image39.png"/><Relationship Id="rId17" Type="http://schemas.openxmlformats.org/officeDocument/2006/relationships/hyperlink" Target="http://word.hlc.edu.tw/" TargetMode="External"/><Relationship Id="rId16" Type="http://schemas.openxmlformats.org/officeDocument/2006/relationships/image" Target="../media/image37.png"/><Relationship Id="rId5" Type="http://schemas.openxmlformats.org/officeDocument/2006/relationships/hyperlink" Target="https://www.pagamo.org/" TargetMode="External"/><Relationship Id="rId19" Type="http://schemas.openxmlformats.org/officeDocument/2006/relationships/image" Target="../media/image43.png"/><Relationship Id="rId6" Type="http://schemas.openxmlformats.org/officeDocument/2006/relationships/image" Target="../media/image41.png"/><Relationship Id="rId18" Type="http://schemas.openxmlformats.org/officeDocument/2006/relationships/image" Target="../media/image40.png"/><Relationship Id="rId7" Type="http://schemas.openxmlformats.org/officeDocument/2006/relationships/hyperlink" Target="https://scratch.mit.edu/projects/102726116/" TargetMode="External"/><Relationship Id="rId8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親子快樂學習</a:t>
            </a:r>
            <a:endParaRPr b="1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聰明上網趣</a:t>
            </a:r>
            <a:endParaRPr b="1"/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700" y="823950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09654" cy="435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58845" cy="435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8310" cy="435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9" cy="45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6" cy="459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8" cy="458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9" cy="459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8" cy="454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8" cy="459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6" cy="459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411175" y="703150"/>
            <a:ext cx="8456400" cy="14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/>
              <a:t>與您共同討論孩子的教養</a:t>
            </a:r>
            <a:endParaRPr sz="4800"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沒有任何的魔術與萬靈丹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唯有愛與陪伴</a:t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0" name="Google Shape;190;p32"/>
          <p:cNvSpPr txBox="1"/>
          <p:nvPr/>
        </p:nvSpPr>
        <p:spPr>
          <a:xfrm>
            <a:off x="152400" y="4485375"/>
            <a:ext cx="85653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u="sng">
                <a:solidFill>
                  <a:schemeClr val="hlink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假新聞出沒！ 破解 #媒體與牠們的產地 ft.劣質媒體黑名單【記者真心話】Vol.4｜懶人包｜媒體識讀</a:t>
            </a:r>
            <a:endParaRPr sz="150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456241" cy="41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00785" cy="435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7" cy="461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6" cy="4571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6" cy="459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8" cy="458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7656" cy="467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玩網路又有什麼?</a:t>
            </a:r>
            <a:endParaRPr sz="6000"/>
          </a:p>
        </p:txBody>
      </p:sp>
      <p:sp>
        <p:nvSpPr>
          <p:cNvPr id="233" name="Google Shape;23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9" name="Google Shape;2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62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u="sng">
                <a:solidFill>
                  <a:schemeClr val="hlink"/>
                </a:solidFill>
                <a:hlinkClick r:id="rId3"/>
              </a:rPr>
              <a:t>網路成癮</a:t>
            </a:r>
            <a:endParaRPr sz="6000"/>
          </a:p>
        </p:txBody>
      </p:sp>
      <p:sp>
        <p:nvSpPr>
          <p:cNvPr id="245" name="Google Shape;245;p41"/>
          <p:cNvSpPr txBox="1"/>
          <p:nvPr>
            <p:ph idx="2" type="body"/>
          </p:nvPr>
        </p:nvSpPr>
        <p:spPr>
          <a:xfrm>
            <a:off x="4934350" y="345100"/>
            <a:ext cx="3837000" cy="40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關係成癮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3600"/>
              <a:t>強迫行為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3600"/>
              <a:t>性成癮</a:t>
            </a:r>
            <a:endParaRPr sz="3600"/>
          </a:p>
        </p:txBody>
      </p:sp>
      <p:sp>
        <p:nvSpPr>
          <p:cNvPr id="246" name="Google Shape;24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7" name="Google Shape;247;p41">
            <a:hlinkClick r:id="rId4"/>
          </p:cNvPr>
          <p:cNvSpPr/>
          <p:nvPr/>
        </p:nvSpPr>
        <p:spPr>
          <a:xfrm>
            <a:off x="7026775" y="1253213"/>
            <a:ext cx="273300" cy="190075"/>
          </a:xfrm>
          <a:prstGeom prst="flowChartExtra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1">
            <a:hlinkClick r:id="rId5"/>
          </p:cNvPr>
          <p:cNvSpPr/>
          <p:nvPr/>
        </p:nvSpPr>
        <p:spPr>
          <a:xfrm>
            <a:off x="7576263" y="1265100"/>
            <a:ext cx="273300" cy="166300"/>
          </a:xfrm>
          <a:prstGeom prst="flowChartMerg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1">
            <a:hlinkClick r:id="rId6"/>
          </p:cNvPr>
          <p:cNvSpPr/>
          <p:nvPr/>
        </p:nvSpPr>
        <p:spPr>
          <a:xfrm>
            <a:off x="8400475" y="1253138"/>
            <a:ext cx="273300" cy="190200"/>
          </a:xfrm>
          <a:prstGeom prst="diamond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1">
            <a:hlinkClick r:id="rId7"/>
          </p:cNvPr>
          <p:cNvSpPr/>
          <p:nvPr/>
        </p:nvSpPr>
        <p:spPr>
          <a:xfrm rot="5400000">
            <a:off x="7576274" y="2119649"/>
            <a:ext cx="273300" cy="2496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>
            <a:hlinkClick r:id="rId8"/>
          </p:cNvPr>
          <p:cNvSpPr/>
          <p:nvPr/>
        </p:nvSpPr>
        <p:spPr>
          <a:xfrm rot="10675389">
            <a:off x="8194856" y="2119727"/>
            <a:ext cx="273179" cy="249462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實體書籍&gt;3C</a:t>
            </a:r>
            <a:endParaRPr/>
          </a:p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家長育兒&gt;數位育兒</a:t>
            </a:r>
            <a:endParaRPr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430800" y="1889700"/>
            <a:ext cx="8282400" cy="11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玩網路不好?</a:t>
            </a:r>
            <a:endParaRPr sz="6000"/>
          </a:p>
        </p:txBody>
      </p:sp>
      <p:sp>
        <p:nvSpPr>
          <p:cNvPr id="257" name="Google Shape;25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8" name="Google Shape;258;p42"/>
          <p:cNvSpPr txBox="1"/>
          <p:nvPr/>
        </p:nvSpPr>
        <p:spPr>
          <a:xfrm>
            <a:off x="7320300" y="4417925"/>
            <a:ext cx="13929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假新聞查核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301500" y="1889700"/>
            <a:ext cx="85410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程式設計為國中正式課程</a:t>
            </a:r>
            <a:endParaRPr/>
          </a:p>
        </p:txBody>
      </p:sp>
      <p:sp>
        <p:nvSpPr>
          <p:cNvPr id="264" name="Google Shape;26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70" name="Google Shape;270;p44"/>
          <p:cNvCxnSpPr/>
          <p:nvPr/>
        </p:nvCxnSpPr>
        <p:spPr>
          <a:xfrm flipH="1" rot="10800000">
            <a:off x="1374600" y="2561550"/>
            <a:ext cx="6805800" cy="20400"/>
          </a:xfrm>
          <a:prstGeom prst="straightConnector1">
            <a:avLst/>
          </a:prstGeom>
          <a:noFill/>
          <a:ln cap="flat" cmpd="sng" w="2286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44"/>
          <p:cNvCxnSpPr/>
          <p:nvPr/>
        </p:nvCxnSpPr>
        <p:spPr>
          <a:xfrm rot="10800000">
            <a:off x="4571900" y="750725"/>
            <a:ext cx="0" cy="3640200"/>
          </a:xfrm>
          <a:prstGeom prst="straightConnector1">
            <a:avLst/>
          </a:prstGeom>
          <a:noFill/>
          <a:ln cap="flat" cmpd="sng" w="2286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44"/>
          <p:cNvSpPr txBox="1"/>
          <p:nvPr/>
        </p:nvSpPr>
        <p:spPr>
          <a:xfrm>
            <a:off x="800200" y="2295600"/>
            <a:ext cx="448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使用少</a:t>
            </a:r>
            <a:endParaRPr b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3" name="Google Shape;273;p44"/>
          <p:cNvSpPr txBox="1"/>
          <p:nvPr/>
        </p:nvSpPr>
        <p:spPr>
          <a:xfrm>
            <a:off x="8242550" y="2295600"/>
            <a:ext cx="448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使用多</a:t>
            </a:r>
            <a:endParaRPr b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4" name="Google Shape;274;p44"/>
          <p:cNvSpPr txBox="1"/>
          <p:nvPr/>
        </p:nvSpPr>
        <p:spPr>
          <a:xfrm>
            <a:off x="4214100" y="137625"/>
            <a:ext cx="715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良性</a:t>
            </a:r>
            <a:endParaRPr b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5" name="Google Shape;275;p44"/>
          <p:cNvSpPr txBox="1"/>
          <p:nvPr/>
        </p:nvSpPr>
        <p:spPr>
          <a:xfrm>
            <a:off x="4214000" y="4451725"/>
            <a:ext cx="715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惡性</a:t>
            </a:r>
            <a:endParaRPr b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6" name="Google Shape;276;p44"/>
          <p:cNvSpPr txBox="1"/>
          <p:nvPr/>
        </p:nvSpPr>
        <p:spPr>
          <a:xfrm>
            <a:off x="320525" y="137625"/>
            <a:ext cx="112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社群軟體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7" name="Google Shape;277;p44"/>
          <p:cNvSpPr txBox="1"/>
          <p:nvPr/>
        </p:nvSpPr>
        <p:spPr>
          <a:xfrm>
            <a:off x="398800" y="599325"/>
            <a:ext cx="112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線上遊戲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8" name="Google Shape;278;p44"/>
          <p:cNvSpPr txBox="1"/>
          <p:nvPr/>
        </p:nvSpPr>
        <p:spPr>
          <a:xfrm>
            <a:off x="360400" y="1038850"/>
            <a:ext cx="112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教育影音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9" name="Google Shape;279;p44"/>
          <p:cNvSpPr txBox="1"/>
          <p:nvPr/>
        </p:nvSpPr>
        <p:spPr>
          <a:xfrm>
            <a:off x="360400" y="1580438"/>
            <a:ext cx="112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教育</a:t>
            </a:r>
            <a:r>
              <a:rPr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平台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>
            <p:ph type="title"/>
          </p:nvPr>
        </p:nvSpPr>
        <p:spPr>
          <a:xfrm>
            <a:off x="383275" y="1733375"/>
            <a:ext cx="8282400" cy="19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66009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新課綱「程式設計」，學邏輯解問題 - 國家教育研究院</a:t>
            </a:r>
            <a:endParaRPr sz="2400"/>
          </a:p>
          <a:p>
            <a:pPr indent="0" lvl="0" mar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66009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一個程式師媽媽的嘆息-兒童程式教育之我見 </a:t>
            </a:r>
            <a:endParaRPr sz="240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zh-TW" sz="2400" u="sng">
                <a:solidFill>
                  <a:srgbClr val="66009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程式設計納入課綱Coding成為必修語言|中央社即時新聞 </a:t>
            </a:r>
            <a:endParaRPr sz="2400"/>
          </a:p>
        </p:txBody>
      </p:sp>
      <p:sp>
        <p:nvSpPr>
          <p:cNvPr id="285" name="Google Shape;28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解決方案</a:t>
            </a:r>
            <a:endParaRPr sz="6000"/>
          </a:p>
        </p:txBody>
      </p:sp>
      <p:sp>
        <p:nvSpPr>
          <p:cNvPr id="291" name="Google Shape;29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2" name="Google Shape;292;p46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Source Code Pro"/>
                <a:ea typeface="Source Code Pro"/>
                <a:cs typeface="Source Code Pro"/>
                <a:sym typeface="Source Code Pro"/>
              </a:rPr>
              <a:t>多一些專長訓練、兒童模式、使用CHROMEBOOK、安裝檔廣告外掛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425" y="0"/>
            <a:ext cx="45234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9" name="Google Shape;29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413" y="0"/>
            <a:ext cx="7049174" cy="49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最想要的夥伴</a:t>
            </a:r>
            <a:endParaRPr/>
          </a:p>
        </p:txBody>
      </p:sp>
      <p:sp>
        <p:nvSpPr>
          <p:cNvPr id="307" name="Google Shape;307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/>
          <p:nvPr>
            <p:ph type="title"/>
          </p:nvPr>
        </p:nvSpPr>
        <p:spPr>
          <a:xfrm>
            <a:off x="286350" y="1979675"/>
            <a:ext cx="8571300" cy="13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若</a:t>
            </a:r>
            <a:r>
              <a:rPr lang="zh-TW">
                <a:solidFill>
                  <a:srgbClr val="FFFFFF"/>
                </a:solidFill>
              </a:rPr>
              <a:t>不學習</a:t>
            </a:r>
            <a:r>
              <a:rPr lang="zh-TW">
                <a:solidFill>
                  <a:srgbClr val="FFFFFF"/>
                </a:solidFill>
              </a:rPr>
              <a:t>，</a:t>
            </a:r>
            <a:r>
              <a:rPr lang="zh-TW">
                <a:solidFill>
                  <a:srgbClr val="FFFFFF"/>
                </a:solidFill>
              </a:rPr>
              <a:t>孩子</a:t>
            </a:r>
            <a:r>
              <a:rPr lang="zh-TW">
                <a:solidFill>
                  <a:srgbClr val="FFFFFF"/>
                </a:solidFill>
              </a:rPr>
              <a:t>難以面對</a:t>
            </a:r>
            <a:br>
              <a:rPr lang="zh-TW">
                <a:solidFill>
                  <a:srgbClr val="FFFFFF"/>
                </a:solidFill>
              </a:rPr>
            </a:br>
            <a:r>
              <a:rPr lang="zh-TW">
                <a:solidFill>
                  <a:srgbClr val="FFFFFF"/>
                </a:solidFill>
              </a:rPr>
              <a:t>未來科技演進、社會變遷所帶來的挑戰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p49"/>
          <p:cNvSpPr txBox="1"/>
          <p:nvPr>
            <p:ph type="title"/>
          </p:nvPr>
        </p:nvSpPr>
        <p:spPr>
          <a:xfrm>
            <a:off x="286350" y="162550"/>
            <a:ext cx="8571300" cy="15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/>
              <a:t>Why?</a:t>
            </a:r>
            <a:endParaRPr sz="7200"/>
          </a:p>
        </p:txBody>
      </p:sp>
      <p:sp>
        <p:nvSpPr>
          <p:cNvPr id="314" name="Google Shape;31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2" name="Google Shape;3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遠距教學戰國時代開始</a:t>
            </a:r>
            <a:endParaRPr/>
          </a:p>
        </p:txBody>
      </p:sp>
      <p:sp>
        <p:nvSpPr>
          <p:cNvPr id="328" name="Google Shape;328;p5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chemeClr val="hlink"/>
                </a:solidFill>
                <a:highlight>
                  <a:srgbClr val="F6F6F6"/>
                </a:highlight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教育部線上教學官方網站</a:t>
            </a:r>
            <a:endParaRPr b="1" sz="2300">
              <a:solidFill>
                <a:srgbClr val="2D2E2F"/>
              </a:solidFill>
              <a:highlight>
                <a:srgbClr val="F6F6F6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chemeClr val="hlink"/>
                </a:solidFill>
                <a:highlight>
                  <a:srgbClr val="F6F6F6"/>
                </a:highlight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多「遠」都要「距」在一起：遠距教學如何維護學生受教權？</a:t>
            </a:r>
            <a:endParaRPr b="1" sz="2300" u="sng">
              <a:solidFill>
                <a:schemeClr val="hlink"/>
              </a:solidFill>
              <a:highlight>
                <a:srgbClr val="F6F6F6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chemeClr val="hlink"/>
                </a:solidFill>
                <a:highlight>
                  <a:srgbClr val="F6F6F6"/>
                </a:highlight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點教育》我們與遠距教學的遙遠距離</a:t>
            </a:r>
            <a:endParaRPr b="1" sz="2300" u="sng">
              <a:solidFill>
                <a:schemeClr val="hlink"/>
              </a:solidFill>
              <a:highlight>
                <a:srgbClr val="F6F6F6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chemeClr val="hlink"/>
                </a:solidFill>
                <a:highlight>
                  <a:srgbClr val="F6F6F6"/>
                </a:highlight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駐美台灣媽媽第一手分享：美中學緊急停課，親師生如何無縫接軌學習？</a:t>
            </a:r>
            <a:endParaRPr b="1" sz="2300" u="sng">
              <a:solidFill>
                <a:schemeClr val="hlink"/>
              </a:solidFill>
              <a:highlight>
                <a:srgbClr val="F6F6F6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1600"/>
              </a:spcAft>
              <a:buNone/>
            </a:pPr>
            <a:r>
              <a:rPr b="1" lang="zh-TW" sz="2300" u="sng">
                <a:solidFill>
                  <a:schemeClr val="hlink"/>
                </a:solidFill>
                <a:highlight>
                  <a:srgbClr val="F6F6F6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美</a:t>
            </a:r>
            <a:r>
              <a:rPr b="1" lang="zh-TW" sz="2300" u="sng">
                <a:solidFill>
                  <a:schemeClr val="hlink"/>
                </a:solidFill>
                <a:highlight>
                  <a:srgbClr val="F6F6F6"/>
                </a:highlight>
                <a:latin typeface="Microsoft JhengHei"/>
                <a:ea typeface="Microsoft JhengHei"/>
                <a:cs typeface="Microsoft JhengHei"/>
                <a:sym typeface="Microsoft JhengHei"/>
                <a:hlinkClick r:id="rId7"/>
              </a:rPr>
              <a:t>國某三年級停課不停學作業單</a:t>
            </a:r>
            <a:endParaRPr b="1" sz="2300" u="sng">
              <a:solidFill>
                <a:schemeClr val="hlink"/>
              </a:solidFill>
              <a:highlight>
                <a:srgbClr val="F6F6F6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9" name="Google Shape;32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我的小孩很乖，只要給他一片平板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>
            <p:ph type="title"/>
          </p:nvPr>
        </p:nvSpPr>
        <p:spPr>
          <a:xfrm>
            <a:off x="311700" y="0"/>
            <a:ext cx="8520600" cy="11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理由2 : 科技的進展逼我們往高層次發展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沒能</a:t>
            </a:r>
            <a:r>
              <a:rPr lang="zh-TW" sz="3000"/>
              <a:t>學習</a:t>
            </a:r>
            <a:r>
              <a:rPr lang="zh-TW" sz="3000"/>
              <a:t>孩子就等著被機器人競爭掉 …...</a:t>
            </a:r>
            <a:endParaRPr sz="3000"/>
          </a:p>
        </p:txBody>
      </p:sp>
      <p:pic>
        <p:nvPicPr>
          <p:cNvPr id="335" name="Google Shape;335;p52"/>
          <p:cNvPicPr preferRelativeResize="0"/>
          <p:nvPr/>
        </p:nvPicPr>
        <p:blipFill rotWithShape="1">
          <a:blip r:embed="rId3">
            <a:alphaModFix/>
          </a:blip>
          <a:srcRect b="0" l="19482" r="20608" t="0"/>
          <a:stretch/>
        </p:blipFill>
        <p:spPr>
          <a:xfrm>
            <a:off x="60125" y="1152425"/>
            <a:ext cx="3153300" cy="360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azongo.jpg" id="336" name="Google Shape;33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7950" y="1135288"/>
            <a:ext cx="3153275" cy="177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phago.jpg" id="337" name="Google Shape;33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7950" y="3004612"/>
            <a:ext cx="3153276" cy="1774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8" name="Google Shape;338;p52"/>
          <p:cNvGraphicFramePr/>
          <p:nvPr/>
        </p:nvGraphicFramePr>
        <p:xfrm>
          <a:off x="6706975" y="101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{81A75F83-EF85-4CC0-8CBF-5847B1D153FE}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60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創造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60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評估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hMerge="1"/>
              </a:tr>
              <a:tr h="60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分析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</a:tr>
              <a:tr h="60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應用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</a:tr>
              <a:tr h="60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理解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hMerge="1"/>
                <a:tc hMerge="1"/>
                <a:tc hMerge="1"/>
              </a:tr>
              <a:tr h="601350"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記憶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descr="man.png" id="339" name="Google Shape;339;p52"/>
          <p:cNvPicPr preferRelativeResize="0"/>
          <p:nvPr/>
        </p:nvPicPr>
        <p:blipFill rotWithShape="1">
          <a:blip r:embed="rId6">
            <a:alphaModFix/>
          </a:blip>
          <a:srcRect b="0" l="19573" r="19008" t="0"/>
          <a:stretch/>
        </p:blipFill>
        <p:spPr>
          <a:xfrm>
            <a:off x="7850900" y="1544250"/>
            <a:ext cx="490925" cy="79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-icon-20.png" id="340" name="Google Shape;340;p52"/>
          <p:cNvPicPr preferRelativeResize="0"/>
          <p:nvPr/>
        </p:nvPicPr>
        <p:blipFill rotWithShape="1">
          <a:blip r:embed="rId7">
            <a:alphaModFix/>
          </a:blip>
          <a:srcRect b="0" l="10033" r="10714" t="0"/>
          <a:stretch/>
        </p:blipFill>
        <p:spPr>
          <a:xfrm>
            <a:off x="6471225" y="3437250"/>
            <a:ext cx="560558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-icon-20.png" id="341" name="Google Shape;341;p52"/>
          <p:cNvPicPr preferRelativeResize="0"/>
          <p:nvPr/>
        </p:nvPicPr>
        <p:blipFill rotWithShape="1">
          <a:blip r:embed="rId7">
            <a:alphaModFix/>
          </a:blip>
          <a:srcRect b="0" l="10033" r="10714" t="0"/>
          <a:stretch/>
        </p:blipFill>
        <p:spPr>
          <a:xfrm>
            <a:off x="6913700" y="2819800"/>
            <a:ext cx="560558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-icon-20.png" id="342" name="Google Shape;342;p52"/>
          <p:cNvPicPr preferRelativeResize="0"/>
          <p:nvPr/>
        </p:nvPicPr>
        <p:blipFill rotWithShape="1">
          <a:blip r:embed="rId7">
            <a:alphaModFix/>
          </a:blip>
          <a:srcRect b="0" l="10033" r="10714" t="0"/>
          <a:stretch/>
        </p:blipFill>
        <p:spPr>
          <a:xfrm>
            <a:off x="7289250" y="2218050"/>
            <a:ext cx="560558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.png" id="343" name="Google Shape;343;p52"/>
          <p:cNvPicPr preferRelativeResize="0"/>
          <p:nvPr/>
        </p:nvPicPr>
        <p:blipFill rotWithShape="1">
          <a:blip r:embed="rId6">
            <a:alphaModFix/>
          </a:blip>
          <a:srcRect b="0" l="19573" r="19008" t="0"/>
          <a:stretch/>
        </p:blipFill>
        <p:spPr>
          <a:xfrm>
            <a:off x="8204125" y="949100"/>
            <a:ext cx="490925" cy="79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.png" id="344" name="Google Shape;344;p52"/>
          <p:cNvPicPr preferRelativeResize="0"/>
          <p:nvPr/>
        </p:nvPicPr>
        <p:blipFill rotWithShape="1">
          <a:blip r:embed="rId6">
            <a:alphaModFix/>
          </a:blip>
          <a:srcRect b="0" l="19573" r="19008" t="0"/>
          <a:stretch/>
        </p:blipFill>
        <p:spPr>
          <a:xfrm>
            <a:off x="8559275" y="219625"/>
            <a:ext cx="490925" cy="7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46" name="Google Shape;346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" y="0"/>
            <a:ext cx="7031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>
            <p:ph type="title"/>
          </p:nvPr>
        </p:nvSpPr>
        <p:spPr>
          <a:xfrm>
            <a:off x="311700" y="0"/>
            <a:ext cx="8715300" cy="11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理由3 : 少子化+高齡化逼年輕人扛更多責任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我們的孩子們未來很能扛得住台灣的GDP</a:t>
            </a:r>
            <a:endParaRPr sz="3000"/>
          </a:p>
        </p:txBody>
      </p:sp>
      <p:pic>
        <p:nvPicPr>
          <p:cNvPr descr="螢幕快照 2016-06-18 下午3.07.34.png" id="352" name="Google Shape;352;p53"/>
          <p:cNvPicPr preferRelativeResize="0"/>
          <p:nvPr/>
        </p:nvPicPr>
        <p:blipFill rotWithShape="1">
          <a:blip r:embed="rId3">
            <a:alphaModFix/>
          </a:blip>
          <a:srcRect b="2813" l="0" r="0" t="13692"/>
          <a:stretch/>
        </p:blipFill>
        <p:spPr>
          <a:xfrm>
            <a:off x="515525" y="1316550"/>
            <a:ext cx="7961400" cy="35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4"/>
          <p:cNvSpPr txBox="1"/>
          <p:nvPr>
            <p:ph type="ctrTitle"/>
          </p:nvPr>
        </p:nvSpPr>
        <p:spPr>
          <a:xfrm>
            <a:off x="411175" y="644300"/>
            <a:ext cx="8282400" cy="17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/>
              <a:t>我不願教「窮人家」的小孩</a:t>
            </a:r>
            <a:endParaRPr sz="5200"/>
          </a:p>
        </p:txBody>
      </p:sp>
      <p:sp>
        <p:nvSpPr>
          <p:cNvPr id="359" name="Google Shape;359;p54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來自一位物理教師的自白</a:t>
            </a:r>
            <a:endParaRPr/>
          </a:p>
        </p:txBody>
      </p:sp>
      <p:sp>
        <p:nvSpPr>
          <p:cNvPr id="360" name="Google Shape;360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教學能成功的難度是......</a:t>
            </a:r>
            <a:endParaRPr/>
          </a:p>
        </p:txBody>
      </p:sp>
      <p:sp>
        <p:nvSpPr>
          <p:cNvPr id="366" name="Google Shape;366;p5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了解</a:t>
            </a:r>
            <a:r>
              <a:rPr lang="zh-TW" sz="2400"/>
              <a:t>孩子</a:t>
            </a:r>
            <a:r>
              <a:rPr lang="zh-TW" sz="2400"/>
              <a:t>的起始程度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孩子</a:t>
            </a:r>
            <a:r>
              <a:rPr lang="zh-TW" sz="2400"/>
              <a:t>能從該程度有效精熟必要、基礎的先備概念，以作好預備去學習既有進度範圍的基礎內容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zh-TW" sz="2400"/>
              <a:t>舊破洞被補起的同時，沒有新破洞產生</a:t>
            </a:r>
            <a:endParaRPr sz="2400"/>
          </a:p>
        </p:txBody>
      </p:sp>
      <p:sp>
        <p:nvSpPr>
          <p:cNvPr id="367" name="Google Shape;367;p55"/>
          <p:cNvSpPr txBox="1"/>
          <p:nvPr>
            <p:ph type="title"/>
          </p:nvPr>
        </p:nvSpPr>
        <p:spPr>
          <a:xfrm>
            <a:off x="244450" y="3710400"/>
            <a:ext cx="8638800" cy="94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latin typeface="Arial"/>
                <a:ea typeface="Arial"/>
                <a:cs typeface="Arial"/>
                <a:sym typeface="Arial"/>
              </a:rPr>
              <a:t>許多時候，不知道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孩子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的起始程度，只是把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課本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重教一次，或寫作業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是無效的</a:t>
            </a:r>
            <a:endParaRPr baseline="30000"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6"/>
          <p:cNvSpPr txBox="1"/>
          <p:nvPr>
            <p:ph type="title"/>
          </p:nvPr>
        </p:nvSpPr>
        <p:spPr>
          <a:xfrm>
            <a:off x="265500" y="593950"/>
            <a:ext cx="4045200" cy="27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閱讀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程式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學科</a:t>
            </a:r>
            <a:endParaRPr/>
          </a:p>
        </p:txBody>
      </p:sp>
      <p:sp>
        <p:nvSpPr>
          <p:cNvPr id="373" name="Google Shape;373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74" name="Google Shape;374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5213" l="0" r="0" t="23963"/>
          <a:stretch/>
        </p:blipFill>
        <p:spPr>
          <a:xfrm>
            <a:off x="4762535" y="332663"/>
            <a:ext cx="1926875" cy="5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6313" y="1184838"/>
            <a:ext cx="17430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0563" y="2919188"/>
            <a:ext cx="11144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6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01471" y="4287588"/>
            <a:ext cx="2371725" cy="57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04775" y="1457673"/>
            <a:ext cx="1016375" cy="119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6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79680" l="24139" r="64745" t="8343"/>
          <a:stretch/>
        </p:blipFill>
        <p:spPr>
          <a:xfrm>
            <a:off x="7879588" y="294825"/>
            <a:ext cx="1016376" cy="6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6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47566" l="74061" r="17011" t="34124"/>
          <a:stretch/>
        </p:blipFill>
        <p:spPr>
          <a:xfrm>
            <a:off x="6941638" y="473888"/>
            <a:ext cx="816250" cy="9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6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67647" l="19906" r="47645" t="18516"/>
          <a:stretch/>
        </p:blipFill>
        <p:spPr>
          <a:xfrm>
            <a:off x="6152325" y="3726124"/>
            <a:ext cx="2568115" cy="6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891975" y="2399163"/>
            <a:ext cx="19907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6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15750" y="2919188"/>
            <a:ext cx="2543175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建議使用方式</a:t>
            </a:r>
            <a:endParaRPr/>
          </a:p>
        </p:txBody>
      </p:sp>
      <p:sp>
        <p:nvSpPr>
          <p:cNvPr id="389" name="Google Shape;389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0" name="Google Shape;390;p5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實體閱讀不可缺少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家長陪伴不可缺少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注意力不集中是警訊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單次使用3C上限是30分鐘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三年級以上孩子眼睛發展成熟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建議使用方式</a:t>
            </a:r>
            <a:endParaRPr/>
          </a:p>
        </p:txBody>
      </p:sp>
      <p:sp>
        <p:nvSpPr>
          <p:cNvPr id="396" name="Google Shape;396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7" name="Google Shape;397;p5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/>
              <a:t>事先用過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200"/>
              <a:t>家長陪伴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200"/>
              <a:t>教練模式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200"/>
              <a:t>時間分配 固定時段 起碼15分鐘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200"/>
              <a:t>選擇類別</a:t>
            </a:r>
            <a:endParaRPr sz="2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end</a:t>
            </a:r>
            <a:endParaRPr/>
          </a:p>
        </p:txBody>
      </p:sp>
      <p:sp>
        <p:nvSpPr>
          <p:cNvPr id="403" name="Google Shape;403;p59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1" name="Google Shape;91;p17"/>
          <p:cNvCxnSpPr/>
          <p:nvPr/>
        </p:nvCxnSpPr>
        <p:spPr>
          <a:xfrm flipH="1" rot="10800000">
            <a:off x="1374600" y="2561550"/>
            <a:ext cx="6805800" cy="20400"/>
          </a:xfrm>
          <a:prstGeom prst="straightConnector1">
            <a:avLst/>
          </a:prstGeom>
          <a:noFill/>
          <a:ln cap="flat" cmpd="sng" w="2286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7"/>
          <p:cNvCxnSpPr/>
          <p:nvPr/>
        </p:nvCxnSpPr>
        <p:spPr>
          <a:xfrm rot="10800000">
            <a:off x="4571900" y="750725"/>
            <a:ext cx="0" cy="3640200"/>
          </a:xfrm>
          <a:prstGeom prst="straightConnector1">
            <a:avLst/>
          </a:prstGeom>
          <a:noFill/>
          <a:ln cap="flat" cmpd="sng" w="2286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7"/>
          <p:cNvSpPr txBox="1"/>
          <p:nvPr/>
        </p:nvSpPr>
        <p:spPr>
          <a:xfrm>
            <a:off x="800200" y="2295600"/>
            <a:ext cx="448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使用少</a:t>
            </a:r>
            <a:endParaRPr b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8242550" y="2295600"/>
            <a:ext cx="448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使用多</a:t>
            </a:r>
            <a:endParaRPr b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4214100" y="137625"/>
            <a:ext cx="715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良性</a:t>
            </a:r>
            <a:endParaRPr b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214000" y="4451725"/>
            <a:ext cx="715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惡性</a:t>
            </a:r>
            <a:endParaRPr b="1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411175" y="748450"/>
            <a:ext cx="8508600" cy="11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100"/>
              <a:t>全台&amp;宜小學童網路使用概況</a:t>
            </a:r>
            <a:endParaRPr sz="5100"/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100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1648350" y="1289700"/>
            <a:ext cx="60516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3小時/2.7小時</a:t>
            </a:r>
            <a:endParaRPr sz="3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50" y="2319700"/>
            <a:ext cx="8839200" cy="105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1838900" y="3319400"/>
            <a:ext cx="60516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3-6</a:t>
            </a:r>
            <a:r>
              <a:rPr lang="zh-TW" sz="3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小時/3.68小時</a:t>
            </a:r>
            <a:endParaRPr sz="3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250" y="152400"/>
            <a:ext cx="599550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430800" y="1912575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兒少網路暨連線遊戲使用習慣調查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