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327" r:id="rId2"/>
    <p:sldId id="352" r:id="rId3"/>
    <p:sldId id="326" r:id="rId4"/>
    <p:sldId id="346" r:id="rId5"/>
    <p:sldId id="400" r:id="rId6"/>
    <p:sldId id="371" r:id="rId7"/>
    <p:sldId id="401" r:id="rId8"/>
    <p:sldId id="372" r:id="rId9"/>
    <p:sldId id="370" r:id="rId10"/>
    <p:sldId id="379" r:id="rId11"/>
    <p:sldId id="366" r:id="rId12"/>
    <p:sldId id="364" r:id="rId13"/>
    <p:sldId id="381" r:id="rId14"/>
    <p:sldId id="382" r:id="rId15"/>
    <p:sldId id="412" r:id="rId16"/>
    <p:sldId id="413" r:id="rId17"/>
    <p:sldId id="386" r:id="rId18"/>
    <p:sldId id="415" r:id="rId19"/>
    <p:sldId id="418" r:id="rId20"/>
    <p:sldId id="383" r:id="rId21"/>
    <p:sldId id="387" r:id="rId22"/>
    <p:sldId id="419" r:id="rId23"/>
    <p:sldId id="441" r:id="rId24"/>
    <p:sldId id="442" r:id="rId25"/>
    <p:sldId id="421" r:id="rId26"/>
    <p:sldId id="404" r:id="rId27"/>
    <p:sldId id="406" r:id="rId28"/>
    <p:sldId id="397" r:id="rId29"/>
    <p:sldId id="395" r:id="rId30"/>
    <p:sldId id="399" r:id="rId31"/>
    <p:sldId id="433" r:id="rId32"/>
    <p:sldId id="423" r:id="rId33"/>
    <p:sldId id="375" r:id="rId34"/>
    <p:sldId id="407" r:id="rId35"/>
    <p:sldId id="377" r:id="rId36"/>
    <p:sldId id="354" r:id="rId37"/>
    <p:sldId id="362" r:id="rId38"/>
    <p:sldId id="353" r:id="rId39"/>
    <p:sldId id="434" r:id="rId40"/>
    <p:sldId id="443" r:id="rId41"/>
    <p:sldId id="447" r:id="rId42"/>
    <p:sldId id="445" r:id="rId43"/>
    <p:sldId id="446" r:id="rId44"/>
    <p:sldId id="344" r:id="rId45"/>
    <p:sldId id="435" r:id="rId4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1 571G" initials="E5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36" autoAdjust="0"/>
    <p:restoredTop sz="92459" autoAdjust="0"/>
  </p:normalViewPr>
  <p:slideViewPr>
    <p:cSldViewPr snapToGrid="0" showGuides="1">
      <p:cViewPr varScale="1">
        <p:scale>
          <a:sx n="69" d="100"/>
          <a:sy n="69" d="100"/>
        </p:scale>
        <p:origin x="834" y="60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D690A-615C-4759-B965-974DF145DF04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AFBF5-2C3D-4EC8-B45E-6257D0154AD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258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94297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53565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9963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要注意不只牛奶是乳製品，羊奶也是喔！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5292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椰子奶、堅果奶「勉強」算是油脂與堅果種子類，為什麼說勉強，因為你看沙沙亞椰奶有寫原汁含量未達</a:t>
            </a:r>
            <a:r>
              <a:rPr lang="en-US" altLang="zh-TW" dirty="0" smtClean="0"/>
              <a:t>10%</a:t>
            </a:r>
            <a:r>
              <a:rPr lang="zh-TW" altLang="en-US" dirty="0" smtClean="0"/>
              <a:t>，就算是</a:t>
            </a:r>
            <a:r>
              <a:rPr lang="en-US" altLang="zh-TW" dirty="0" smtClean="0"/>
              <a:t>10%</a:t>
            </a:r>
            <a:r>
              <a:rPr lang="zh-TW" altLang="en-US" dirty="0" smtClean="0"/>
              <a:t>，其他</a:t>
            </a:r>
            <a:r>
              <a:rPr lang="en-US" altLang="zh-TW" dirty="0" smtClean="0"/>
              <a:t>90%</a:t>
            </a:r>
            <a:r>
              <a:rPr lang="zh-TW" altLang="en-US" dirty="0" smtClean="0"/>
              <a:t>看商人寫加什麼就加什麼，所以容易有精緻糖攝取過多的問題，不推薦！要補充堅果種子類，推薦買無調味的堅果種子</a:t>
            </a:r>
            <a:r>
              <a:rPr lang="en-US" altLang="zh-TW" dirty="0" smtClean="0"/>
              <a:t>(</a:t>
            </a:r>
            <a:r>
              <a:rPr lang="zh-TW" altLang="en-US" dirty="0" smtClean="0"/>
              <a:t>如附圖</a:t>
            </a:r>
            <a:r>
              <a:rPr lang="en-US" altLang="zh-TW" dirty="0" smtClean="0"/>
              <a:t>)</a:t>
            </a:r>
            <a:r>
              <a:rPr lang="zh-TW" altLang="en-US" dirty="0" smtClean="0"/>
              <a:t>，如果是杏仁果每天</a:t>
            </a:r>
            <a:r>
              <a:rPr lang="en-US" altLang="zh-TW" dirty="0" smtClean="0"/>
              <a:t>5</a:t>
            </a:r>
            <a:r>
              <a:rPr lang="zh-TW" altLang="en-US" dirty="0" smtClean="0"/>
              <a:t>顆、比較小的花生仁每天</a:t>
            </a:r>
            <a:r>
              <a:rPr lang="en-US" altLang="zh-TW" dirty="0" smtClean="0"/>
              <a:t>10</a:t>
            </a:r>
            <a:r>
              <a:rPr lang="zh-TW" altLang="en-US" dirty="0" smtClean="0"/>
              <a:t>顆，就滿足一天對堅果種子類的建議攝取量了，不推薦堅果奶。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685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2979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9293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2077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乳酸菌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128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5200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凝乳酶、鹽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0164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不論是有奶</a:t>
            </a:r>
            <a:r>
              <a:rPr lang="en-US" altLang="zh-TW" dirty="0" smtClean="0"/>
              <a:t>(</a:t>
            </a:r>
            <a:r>
              <a:rPr lang="zh-TW" altLang="en-US" dirty="0" smtClean="0"/>
              <a:t>鮮奶油、奶油</a:t>
            </a:r>
            <a:r>
              <a:rPr lang="en-US" altLang="zh-TW" dirty="0" smtClean="0"/>
              <a:t>)</a:t>
            </a:r>
            <a:r>
              <a:rPr lang="zh-TW" altLang="en-US" dirty="0" smtClean="0"/>
              <a:t>還是沒有奶的</a:t>
            </a:r>
            <a:r>
              <a:rPr lang="en-US" altLang="zh-TW" dirty="0" smtClean="0"/>
              <a:t>(</a:t>
            </a:r>
            <a:r>
              <a:rPr lang="zh-TW" altLang="en-US" dirty="0" smtClean="0"/>
              <a:t>脂肪抹醬、人工奶油</a:t>
            </a:r>
            <a:r>
              <a:rPr lang="en-US" altLang="zh-TW" dirty="0" smtClean="0"/>
              <a:t>)</a:t>
            </a:r>
            <a:r>
              <a:rPr lang="zh-TW" altLang="en-US" dirty="0" smtClean="0"/>
              <a:t>都是油脂類，盡量少吃。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AFBF5-2C3D-4EC8-B45E-6257D0154ADD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7234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F5B22-CF86-4734-80E9-C12031A96556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366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/>
            </a:r>
            <a:br>
              <a:rPr lang="zh-TW" altLang="en-US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F5B22-CF86-4734-80E9-C12031A96556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169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F5B22-CF86-4734-80E9-C12031A96556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9231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4524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4563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50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98276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5228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153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7644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2628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111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25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02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D22CD-247B-4E56-875E-C783C630EA16}" type="datetimeFigureOut">
              <a:rPr lang="zh-TW" altLang="en-US" smtClean="0"/>
              <a:t>2022/3/10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4CF85-9DF2-4908-B8D6-5BAE9CBEC45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73209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tm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tmp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6.png"/><Relationship Id="rId7" Type="http://schemas.openxmlformats.org/officeDocument/2006/relationships/image" Target="../media/image71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8.png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1926" y="933450"/>
            <a:ext cx="11953874" cy="1504951"/>
          </a:xfrm>
        </p:spPr>
        <p:txBody>
          <a:bodyPr>
            <a:noAutofit/>
          </a:bodyPr>
          <a:lstStyle/>
          <a:p>
            <a:pPr algn="ctr"/>
            <a:r>
              <a:rPr lang="zh-TW" altLang="en-US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我要健康、長高高</a:t>
            </a:r>
            <a:endParaRPr lang="zh-TW" altLang="en-US" sz="11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838200" y="2940269"/>
            <a:ext cx="10515600" cy="3236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營養師劉育汝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6000" dirty="0"/>
              <a:t>宜昌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國小</a:t>
            </a:r>
            <a:endParaRPr lang="en-US" altLang="zh-TW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5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2022/3/7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4095126" y="2933724"/>
            <a:ext cx="7477750" cy="3339659"/>
            <a:chOff x="3579125" y="3024301"/>
            <a:chExt cx="7848358" cy="284445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2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2488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zh-TW" altLang="en-US" sz="49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上學期一件事：</a:t>
            </a:r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補充</a:t>
            </a:r>
            <a:r>
              <a:rPr lang="zh-TW" altLang="en-US" sz="6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蔬</a:t>
            </a: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6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果</a:t>
            </a: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6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奶</a:t>
            </a:r>
            <a:r>
              <a:rPr lang="zh-TW" altLang="en-US" sz="67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67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堅果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353961" y="2142698"/>
            <a:ext cx="5818239" cy="4169201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依據國民健康署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2013-2016</a:t>
            </a:r>
          </a:p>
          <a:p>
            <a:pPr marL="0" indent="0">
              <a:buNone/>
            </a:pP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國民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營養健康狀況變遷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調查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近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蔬菜攝取不足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近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成水果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攝取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不足</a:t>
            </a:r>
            <a:r>
              <a:rPr lang="en-US" altLang="zh-TW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成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乳品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攝取不足</a:t>
            </a:r>
            <a:r>
              <a:rPr lang="en-US" altLang="zh-TW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1.5</a:t>
            </a:r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逾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成堅果攝取不足 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份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539" y="1825625"/>
            <a:ext cx="5079261" cy="503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260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3367" r="1527"/>
          <a:stretch/>
        </p:blipFill>
        <p:spPr>
          <a:xfrm>
            <a:off x="1145124" y="134689"/>
            <a:ext cx="10391687" cy="6680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直線接點 2"/>
          <p:cNvCxnSpPr/>
          <p:nvPr/>
        </p:nvCxnSpPr>
        <p:spPr>
          <a:xfrm>
            <a:off x="2171700" y="5219700"/>
            <a:ext cx="8210549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接點 7"/>
          <p:cNvCxnSpPr/>
          <p:nvPr/>
        </p:nvCxnSpPr>
        <p:spPr>
          <a:xfrm>
            <a:off x="2171700" y="4648200"/>
            <a:ext cx="6905625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2171700" y="2800350"/>
            <a:ext cx="5191125" cy="0"/>
          </a:xfrm>
          <a:prstGeom prst="line">
            <a:avLst/>
          </a:prstGeom>
          <a:ln w="1270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圓角矩形 12"/>
          <p:cNvSpPr/>
          <p:nvPr/>
        </p:nvSpPr>
        <p:spPr>
          <a:xfrm>
            <a:off x="2171700" y="1524000"/>
            <a:ext cx="7743825" cy="781050"/>
          </a:xfrm>
          <a:prstGeom prst="round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680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/>
          <p:nvPr/>
        </p:nvPicPr>
        <p:blipFill rotWithShape="1">
          <a:blip r:embed="rId2"/>
          <a:srcRect l="12828" t="4735" r="11050" b="4424"/>
          <a:stretch/>
        </p:blipFill>
        <p:spPr>
          <a:xfrm>
            <a:off x="1213504" y="85457"/>
            <a:ext cx="9921666" cy="6682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1443038" y="1943100"/>
            <a:ext cx="2214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杯</a:t>
            </a:r>
            <a:r>
              <a:rPr lang="zh-TW" altLang="en-US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奶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796338" y="252412"/>
            <a:ext cx="2214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5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杯</a:t>
            </a:r>
            <a:r>
              <a:rPr lang="zh-TW" altLang="en-US" sz="5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奶</a:t>
            </a:r>
            <a:endParaRPr lang="zh-TW" altLang="en-US" sz="32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7368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1983" t="17318" r="15042" b="10851"/>
          <a:stretch/>
        </p:blipFill>
        <p:spPr>
          <a:xfrm>
            <a:off x="163852" y="196554"/>
            <a:ext cx="11853703" cy="656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115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54066" t="1997" r="4409"/>
          <a:stretch/>
        </p:blipFill>
        <p:spPr>
          <a:xfrm>
            <a:off x="696036" y="68000"/>
            <a:ext cx="5063319" cy="6722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3685" r="30526"/>
          <a:stretch/>
        </p:blipFill>
        <p:spPr>
          <a:xfrm>
            <a:off x="9314237" y="232611"/>
            <a:ext cx="2039563" cy="334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72" y="3693943"/>
            <a:ext cx="1648055" cy="309605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9" y="3784433"/>
            <a:ext cx="1555979" cy="300556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12" y="365125"/>
            <a:ext cx="1522568" cy="298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08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3" y="-2"/>
            <a:ext cx="3517514" cy="679451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845" y="-1"/>
            <a:ext cx="3616773" cy="679451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6" name="向左箭號 5"/>
          <p:cNvSpPr/>
          <p:nvPr/>
        </p:nvSpPr>
        <p:spPr>
          <a:xfrm>
            <a:off x="3244643" y="4819650"/>
            <a:ext cx="2713703" cy="2038350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50%</a:t>
            </a:r>
            <a:br>
              <a:rPr lang="en-US" altLang="zh-TW" sz="4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乳飲品</a:t>
            </a:r>
            <a:endParaRPr lang="zh-TW" altLang="en-US" sz="4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向右箭號 6"/>
          <p:cNvSpPr/>
          <p:nvPr/>
        </p:nvSpPr>
        <p:spPr>
          <a:xfrm>
            <a:off x="6228268" y="4124326"/>
            <a:ext cx="2654710" cy="251460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保久乳</a:t>
            </a:r>
            <a:endParaRPr lang="zh-TW" altLang="en-US" sz="4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圓角矩形 7"/>
          <p:cNvSpPr/>
          <p:nvPr/>
        </p:nvSpPr>
        <p:spPr>
          <a:xfrm>
            <a:off x="6228268" y="162232"/>
            <a:ext cx="5662350" cy="6474542"/>
          </a:xfrm>
          <a:prstGeom prst="roundRect">
            <a:avLst/>
          </a:prstGeom>
          <a:noFill/>
          <a:ln w="2540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074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54066" t="1997" r="4409"/>
          <a:stretch/>
        </p:blipFill>
        <p:spPr>
          <a:xfrm>
            <a:off x="696036" y="68000"/>
            <a:ext cx="5063319" cy="6722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/>
          <a:srcRect l="23685" r="30526"/>
          <a:stretch/>
        </p:blipFill>
        <p:spPr>
          <a:xfrm>
            <a:off x="9314237" y="232611"/>
            <a:ext cx="2039563" cy="334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72" y="3693943"/>
            <a:ext cx="1648055" cy="309605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6" name="圖片 5" descr="畫面剪輯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369" y="3784433"/>
            <a:ext cx="1555979" cy="300556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512" y="365125"/>
            <a:ext cx="1522568" cy="2988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圓角矩形 8"/>
          <p:cNvSpPr/>
          <p:nvPr/>
        </p:nvSpPr>
        <p:spPr>
          <a:xfrm>
            <a:off x="3347884" y="70379"/>
            <a:ext cx="2411471" cy="6303303"/>
          </a:xfrm>
          <a:prstGeom prst="roundRect">
            <a:avLst/>
          </a:prstGeom>
          <a:noFill/>
          <a:ln w="2540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9071909" y="202218"/>
            <a:ext cx="2424055" cy="6464053"/>
          </a:xfrm>
          <a:prstGeom prst="roundRect">
            <a:avLst/>
          </a:prstGeom>
          <a:noFill/>
          <a:ln w="2540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874157" y="2284492"/>
            <a:ext cx="4245078" cy="22159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13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endParaRPr lang="zh-TW" altLang="en-US" sz="1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6689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內容版面配置區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516278755"/>
              </p:ext>
            </p:extLst>
          </p:nvPr>
        </p:nvGraphicFramePr>
        <p:xfrm>
          <a:off x="6228735" y="684520"/>
          <a:ext cx="5628969" cy="5415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6323"/>
                <a:gridCol w="1876323"/>
                <a:gridCol w="1876323"/>
              </a:tblGrid>
              <a:tr h="1705558">
                <a:tc>
                  <a:txBody>
                    <a:bodyPr/>
                    <a:lstStyle/>
                    <a:p>
                      <a:pPr algn="ctr"/>
                      <a:endParaRPr lang="zh-TW" altLang="en-US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活菌量</a:t>
                      </a:r>
                      <a:endParaRPr lang="zh-TW" altLang="en-US" sz="400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精製糖</a:t>
                      </a:r>
                      <a:endParaRPr lang="zh-TW" altLang="en-US" sz="400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200482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優格</a:t>
                      </a:r>
                      <a:r>
                        <a:rPr lang="en-US" altLang="zh-TW" sz="4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/>
                      </a:r>
                      <a:br>
                        <a:rPr lang="en-US" altLang="zh-TW" sz="4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</a:br>
                      <a:r>
                        <a:rPr lang="zh-TW" altLang="en-US" sz="4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優酪乳</a:t>
                      </a:r>
                      <a:endParaRPr lang="zh-TW" altLang="en-US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6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  <a:tr h="1705558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多多</a:t>
                      </a:r>
                      <a:endParaRPr lang="zh-TW" altLang="en-US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2022" t="3191" r="50969"/>
          <a:stretch/>
        </p:blipFill>
        <p:spPr>
          <a:xfrm>
            <a:off x="218363" y="108943"/>
            <a:ext cx="5732059" cy="6640114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8082116" y="3007767"/>
            <a:ext cx="1887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多</a:t>
            </a:r>
            <a:r>
              <a:rPr lang="en-US" altLang="zh-TW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4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倍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9969910" y="3007766"/>
            <a:ext cx="1887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無加糖</a:t>
            </a:r>
            <a:endParaRPr lang="zh-TW" altLang="en-US" sz="44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8082116" y="3429000"/>
            <a:ext cx="3598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無加</a:t>
            </a:r>
            <a:r>
              <a:rPr lang="zh-TW" altLang="en-US" sz="8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糖！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070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179" y="55842"/>
            <a:ext cx="3125179" cy="677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861" y="28343"/>
            <a:ext cx="3448061" cy="679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37" y="55842"/>
            <a:ext cx="3502831" cy="677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圓角矩形 6"/>
          <p:cNvSpPr/>
          <p:nvPr/>
        </p:nvSpPr>
        <p:spPr>
          <a:xfrm>
            <a:off x="9394723" y="4572000"/>
            <a:ext cx="1415845" cy="914400"/>
          </a:xfrm>
          <a:prstGeom prst="round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123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9" b="19476"/>
          <a:stretch/>
        </p:blipFill>
        <p:spPr bwMode="auto">
          <a:xfrm>
            <a:off x="668876" y="0"/>
            <a:ext cx="10373723" cy="5412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54741" y="5395494"/>
            <a:ext cx="63590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自備的水果</a:t>
            </a:r>
            <a:r>
              <a:rPr lang="en-US" altLang="zh-TW" sz="8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</a:t>
            </a:r>
            <a:endParaRPr lang="zh-TW" altLang="en-US" sz="8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608762" y="5395494"/>
            <a:ext cx="51284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無糖優</a:t>
            </a:r>
            <a:r>
              <a:rPr lang="zh-TW" altLang="en-US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格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560439" y="0"/>
            <a:ext cx="5619135" cy="684204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62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1347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可以長高高的時間</a:t>
            </a:r>
            <a:endParaRPr lang="zh-TW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99" y="1617369"/>
            <a:ext cx="6537061" cy="202132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7" name="內容版面配置區 6"/>
          <p:cNvSpPr>
            <a:spLocks noGrp="1"/>
          </p:cNvSpPr>
          <p:nvPr>
            <p:ph sz="half" idx="4294967295"/>
          </p:nvPr>
        </p:nvSpPr>
        <p:spPr>
          <a:xfrm>
            <a:off x="70104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93" y="3808299"/>
            <a:ext cx="11827465" cy="256038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grpSp>
        <p:nvGrpSpPr>
          <p:cNvPr id="4" name="群組 3"/>
          <p:cNvGrpSpPr/>
          <p:nvPr/>
        </p:nvGrpSpPr>
        <p:grpSpPr>
          <a:xfrm>
            <a:off x="3731341" y="3823047"/>
            <a:ext cx="7449063" cy="738662"/>
            <a:chOff x="3731341" y="3616575"/>
            <a:chExt cx="7449063" cy="738662"/>
          </a:xfrm>
        </p:grpSpPr>
        <p:sp>
          <p:nvSpPr>
            <p:cNvPr id="3" name="文字方塊 2"/>
            <p:cNvSpPr txBox="1"/>
            <p:nvPr/>
          </p:nvSpPr>
          <p:spPr>
            <a:xfrm>
              <a:off x="3731341" y="3616575"/>
              <a:ext cx="1032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5887064" y="3616575"/>
              <a:ext cx="1032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r>
                <a:rPr lang="zh-TW" altLang="en-US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901345" y="3647351"/>
              <a:ext cx="1032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10148017" y="3616575"/>
              <a:ext cx="1032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</a:t>
              </a:r>
              <a:r>
                <a:rPr lang="zh-TW" altLang="en-US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1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1779" t="6938" r="51324" b="3920"/>
          <a:stretch/>
        </p:blipFill>
        <p:spPr>
          <a:xfrm>
            <a:off x="131920" y="240565"/>
            <a:ext cx="5964080" cy="637686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0565"/>
            <a:ext cx="6083815" cy="456389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5" name="文字方塊 4"/>
          <p:cNvSpPr txBox="1"/>
          <p:nvPr/>
        </p:nvSpPr>
        <p:spPr>
          <a:xfrm>
            <a:off x="7108722" y="4642009"/>
            <a:ext cx="42450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8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endParaRPr lang="zh-TW" altLang="en-US" sz="13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905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片起司</a:t>
            </a:r>
            <a: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=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半杯奶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/>
          <a:srcRect l="50037" t="49554" r="2731" b="4085"/>
          <a:stretch/>
        </p:blipFill>
        <p:spPr>
          <a:xfrm>
            <a:off x="109181" y="1690688"/>
            <a:ext cx="7728577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657" y="1894682"/>
            <a:ext cx="3573773" cy="3309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311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 descr="畫面剪輯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71" y="75298"/>
            <a:ext cx="9554528" cy="6711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5492115" y="2641738"/>
            <a:ext cx="28956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脂肪含量低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9229732" y="2643191"/>
            <a:ext cx="2895600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脂肪含量高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563264" y="3292472"/>
            <a:ext cx="3027795" cy="1188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有奶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577552" y="5312737"/>
            <a:ext cx="3013507" cy="110799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沒有奶</a:t>
            </a:r>
            <a:endParaRPr lang="zh-TW" altLang="en-US" sz="6000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28813" y="3371855"/>
            <a:ext cx="9040186" cy="1114341"/>
          </a:xfrm>
          <a:prstGeom prst="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片 13" descr="畫面剪輯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41"/>
          <a:stretch/>
        </p:blipFill>
        <p:spPr>
          <a:xfrm>
            <a:off x="-24286" y="3103754"/>
            <a:ext cx="12240571" cy="3682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922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3742" y="365125"/>
            <a:ext cx="12059265" cy="1325563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一件事：喝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奶、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跳跳繩、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點睡</a:t>
            </a:r>
            <a:endParaRPr lang="zh-TW" altLang="en-US" sz="8000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86697" y="1825625"/>
            <a:ext cx="11194026" cy="4351338"/>
            <a:chOff x="3579125" y="3024301"/>
            <a:chExt cx="7848358" cy="284445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2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2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578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6195" y="365125"/>
            <a:ext cx="11415250" cy="1419713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Q1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整天」要喝幾杯奶？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2"/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杯</a:t>
            </a:r>
            <a:endParaRPr lang="en-US" altLang="zh-TW" sz="6000" dirty="0" smtClean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4"/>
            <a:r>
              <a:rPr lang="en-US" altLang="zh-TW" sz="6000" dirty="0" smtClean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6000" dirty="0" smtClean="0">
                <a:latin typeface="標楷體" pitchFamily="65" charset="-120"/>
                <a:ea typeface="標楷體" pitchFamily="65" charset="-120"/>
              </a:rPr>
              <a:t>杯</a:t>
            </a:r>
            <a:endParaRPr lang="zh-TW" altLang="en-US" sz="60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693" y="2696018"/>
            <a:ext cx="2009775" cy="3486150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03" y="2696018"/>
            <a:ext cx="2009775" cy="3486150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9678" y="2696018"/>
            <a:ext cx="2009775" cy="3486150"/>
          </a:xfrm>
          <a:prstGeom prst="rect">
            <a:avLst/>
          </a:prstGeom>
          <a:ln>
            <a:noFill/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7064477" y="2696018"/>
            <a:ext cx="4289323" cy="3598928"/>
          </a:xfrm>
          <a:prstGeom prst="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232491" y="1961894"/>
            <a:ext cx="4648200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</a:t>
            </a:r>
            <a:endParaRPr lang="en-US" altLang="zh-TW" sz="9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9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早晚</a:t>
            </a:r>
            <a:endParaRPr lang="en-US" altLang="zh-TW" sz="9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9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一杯</a:t>
            </a:r>
            <a:r>
              <a:rPr lang="zh-TW" altLang="en-US" sz="9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奶</a:t>
            </a:r>
          </a:p>
        </p:txBody>
      </p:sp>
    </p:spTree>
    <p:extLst>
      <p:ext uri="{BB962C8B-B14F-4D97-AF65-F5344CB8AC3E}">
        <p14:creationId xmlns:p14="http://schemas.microsoft.com/office/powerpoint/2010/main" val="344019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因素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38200" y="1825625"/>
            <a:ext cx="10517188" cy="4388140"/>
            <a:chOff x="3579125" y="3024301"/>
            <a:chExt cx="7848358" cy="284445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矩形 2"/>
          <p:cNvSpPr/>
          <p:nvPr/>
        </p:nvSpPr>
        <p:spPr>
          <a:xfrm>
            <a:off x="4317621" y="1822954"/>
            <a:ext cx="7036179" cy="4353744"/>
          </a:xfrm>
          <a:prstGeom prst="rect">
            <a:avLst/>
          </a:prstGeom>
          <a:noFill/>
          <a:ln w="2540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45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506201" cy="1325563"/>
          </a:xfrm>
        </p:spPr>
        <p:txBody>
          <a:bodyPr>
            <a:normAutofit/>
          </a:bodyPr>
          <a:lstStyle/>
          <a:p>
            <a:pPr algn="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阿晟哥哥的先天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內容版面配置區 1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0980" r="15203"/>
          <a:stretch/>
        </p:blipFill>
        <p:spPr>
          <a:xfrm>
            <a:off x="57112" y="71437"/>
            <a:ext cx="6472239" cy="6757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6947506" y="1825625"/>
            <a:ext cx="4406294" cy="4351338"/>
          </a:xfrm>
        </p:spPr>
        <p:txBody>
          <a:bodyPr>
            <a:no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實際身高： 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181 cm</a:t>
            </a:r>
          </a:p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後天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努力</a:t>
            </a:r>
            <a: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幫自己</a:t>
            </a:r>
            <a: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+8.5cm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！！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1402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110916" y="207963"/>
            <a:ext cx="11233484" cy="1325563"/>
          </a:xfrm>
        </p:spPr>
        <p:txBody>
          <a:bodyPr/>
          <a:lstStyle/>
          <a:p>
            <a:pPr algn="r"/>
            <a:r>
              <a:rPr lang="zh-TW" altLang="en-US" spc="-3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阿晟哥哥的後天努力</a:t>
            </a:r>
            <a:endParaRPr lang="zh-TW" altLang="en-US" spc="-3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sz="half" idx="2"/>
          </p:nvPr>
        </p:nvSpPr>
        <p:spPr>
          <a:xfrm>
            <a:off x="5414962" y="1690688"/>
            <a:ext cx="6504321" cy="4852987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飲食：鮮奶、保久乳、無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糖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優格、無糖優酪乳、奶粉、起司都吃，而且</a:t>
            </a: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每一天都喝奶</a:t>
            </a:r>
            <a:endParaRPr lang="en-US" altLang="zh-TW" sz="44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105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運動：打籃球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睡眠：國小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點睡、         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國中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點睡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56" y="30052"/>
            <a:ext cx="4806115" cy="6771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041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1">
            <a:extLst>
              <a:ext uri="{FF2B5EF4-FFF2-40B4-BE49-F238E27FC236}">
                <a16:creationId xmlns="" xmlns:a16="http://schemas.microsoft.com/office/drawing/2014/main" id="{2749CC50-2A13-4EFE-A2F9-08E500F9D428}"/>
              </a:ext>
            </a:extLst>
          </p:cNvPr>
          <p:cNvSpPr/>
          <p:nvPr/>
        </p:nvSpPr>
        <p:spPr>
          <a:xfrm>
            <a:off x="1307523" y="171450"/>
            <a:ext cx="4221739" cy="11751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7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生長激素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="" xmlns:a16="http://schemas.microsoft.com/office/drawing/2014/main" id="{D10F8A39-62B7-4367-AED7-58E7D611386A}"/>
              </a:ext>
            </a:extLst>
          </p:cNvPr>
          <p:cNvSpPr/>
          <p:nvPr/>
        </p:nvSpPr>
        <p:spPr>
          <a:xfrm>
            <a:off x="8274904" y="2000251"/>
            <a:ext cx="2880000" cy="1080000"/>
          </a:xfrm>
          <a:prstGeom prst="round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睡 眠</a:t>
            </a:r>
            <a:endParaRPr lang="zh-TW" altLang="en-US" sz="6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箭號: 向上 5">
            <a:extLst>
              <a:ext uri="{FF2B5EF4-FFF2-40B4-BE49-F238E27FC236}">
                <a16:creationId xmlns="" xmlns:a16="http://schemas.microsoft.com/office/drawing/2014/main" id="{E81615C8-F41E-490B-A2FC-9B579066F70E}"/>
              </a:ext>
            </a:extLst>
          </p:cNvPr>
          <p:cNvSpPr/>
          <p:nvPr/>
        </p:nvSpPr>
        <p:spPr>
          <a:xfrm>
            <a:off x="6463974" y="628365"/>
            <a:ext cx="1469733" cy="2281897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上 6">
            <a:extLst>
              <a:ext uri="{FF2B5EF4-FFF2-40B4-BE49-F238E27FC236}">
                <a16:creationId xmlns="" xmlns:a16="http://schemas.microsoft.com/office/drawing/2014/main" id="{660AD719-247C-4D4F-B1EB-5226D628A6BE}"/>
              </a:ext>
            </a:extLst>
          </p:cNvPr>
          <p:cNvSpPr/>
          <p:nvPr/>
        </p:nvSpPr>
        <p:spPr>
          <a:xfrm rot="10800000">
            <a:off x="6487346" y="4127690"/>
            <a:ext cx="1469733" cy="2281897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="" xmlns:a16="http://schemas.microsoft.com/office/drawing/2014/main" id="{335CAC55-87B9-4662-9BA1-769E06916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33" y="1407249"/>
            <a:ext cx="3162449" cy="5317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: 圓角 3">
            <a:extLst>
              <a:ext uri="{FF2B5EF4-FFF2-40B4-BE49-F238E27FC236}">
                <a16:creationId xmlns="" xmlns:a16="http://schemas.microsoft.com/office/drawing/2014/main" id="{D10F8A39-62B7-4367-AED7-58E7D611386A}"/>
              </a:ext>
            </a:extLst>
          </p:cNvPr>
          <p:cNvSpPr/>
          <p:nvPr/>
        </p:nvSpPr>
        <p:spPr>
          <a:xfrm>
            <a:off x="8274903" y="689313"/>
            <a:ext cx="2880000" cy="1080000"/>
          </a:xfrm>
          <a:prstGeom prst="roundRect">
            <a:avLst/>
          </a:prstGeom>
          <a:solidFill>
            <a:srgbClr val="FF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 動</a:t>
            </a:r>
            <a:endParaRPr lang="zh-TW" altLang="en-US" sz="6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: 圓角 3">
            <a:extLst>
              <a:ext uri="{FF2B5EF4-FFF2-40B4-BE49-F238E27FC236}">
                <a16:creationId xmlns="" xmlns:a16="http://schemas.microsoft.com/office/drawing/2014/main" id="{D10F8A39-62B7-4367-AED7-58E7D611386A}"/>
              </a:ext>
            </a:extLst>
          </p:cNvPr>
          <p:cNvSpPr/>
          <p:nvPr/>
        </p:nvSpPr>
        <p:spPr>
          <a:xfrm>
            <a:off x="8274904" y="4359215"/>
            <a:ext cx="2880000" cy="1070035"/>
          </a:xfrm>
          <a:prstGeom prst="roundRect">
            <a:avLst/>
          </a:prstGeom>
          <a:solidFill>
            <a:srgbClr val="00B05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精製</a:t>
            </a: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糖</a:t>
            </a:r>
          </a:p>
        </p:txBody>
      </p:sp>
      <p:pic>
        <p:nvPicPr>
          <p:cNvPr id="8" name="圖片 7" descr="畫面剪輯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75" y="346460"/>
            <a:ext cx="1080000" cy="100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76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="" xmlns:a16="http://schemas.microsoft.com/office/drawing/2014/main" id="{EDD95F90-42D6-4568-9CC2-6D6BF1053060}"/>
              </a:ext>
            </a:extLst>
          </p:cNvPr>
          <p:cNvSpPr/>
          <p:nvPr/>
        </p:nvSpPr>
        <p:spPr>
          <a:xfrm>
            <a:off x="177655" y="4757558"/>
            <a:ext cx="3745415" cy="882328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6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跑跳</a:t>
            </a:r>
            <a:r>
              <a:rPr lang="zh-TW" altLang="en-US" sz="66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</a:t>
            </a:r>
            <a:endParaRPr lang="zh-TW" altLang="en-US" sz="60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: 圓角 9">
            <a:extLst>
              <a:ext uri="{FF2B5EF4-FFF2-40B4-BE49-F238E27FC236}">
                <a16:creationId xmlns="" xmlns:a16="http://schemas.microsoft.com/office/drawing/2014/main" id="{D23DDBDB-3591-4E3D-BE0D-A1D2D2D2DC67}"/>
              </a:ext>
            </a:extLst>
          </p:cNvPr>
          <p:cNvSpPr/>
          <p:nvPr/>
        </p:nvSpPr>
        <p:spPr>
          <a:xfrm>
            <a:off x="177655" y="5855865"/>
            <a:ext cx="4232113" cy="720000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每次運動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分鐘</a:t>
            </a:r>
            <a:endParaRPr lang="en-US" altLang="zh-TW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="" xmlns:a16="http://schemas.microsoft.com/office/drawing/2014/main" id="{07CF252A-E59D-45DB-8313-B715EBF14221}"/>
              </a:ext>
            </a:extLst>
          </p:cNvPr>
          <p:cNvSpPr/>
          <p:nvPr/>
        </p:nvSpPr>
        <p:spPr>
          <a:xfrm>
            <a:off x="4675238" y="5852015"/>
            <a:ext cx="3701845" cy="720000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每天運動兩次</a:t>
            </a:r>
            <a:endParaRPr lang="en-US" altLang="zh-TW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39" y="256674"/>
            <a:ext cx="10832121" cy="4284905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/>
          <a:srcRect b="8496"/>
          <a:stretch/>
        </p:blipFill>
        <p:spPr>
          <a:xfrm>
            <a:off x="679939" y="114585"/>
            <a:ext cx="10437240" cy="456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4244" y="158653"/>
            <a:ext cx="12078929" cy="1325563"/>
          </a:xfrm>
        </p:spPr>
        <p:txBody>
          <a:bodyPr>
            <a:noAutofit/>
          </a:bodyPr>
          <a:lstStyle/>
          <a:p>
            <a:pPr algn="ctr"/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一件事：喝奶、跳跳繩、</a:t>
            </a:r>
            <a:r>
              <a:rPr lang="en-US" altLang="zh-TW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點睡</a:t>
            </a:r>
            <a:endParaRPr lang="zh-TW" altLang="en-US" sz="6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60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先天</a:t>
            </a:r>
            <a:r>
              <a:rPr lang="zh-TW" altLang="en-US" sz="60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因素</a:t>
            </a:r>
            <a:endParaRPr lang="en-US" altLang="zh-TW" sz="44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zh-TW" altLang="en-US" sz="6000" b="0" dirty="0">
                <a:latin typeface="標楷體" panose="03000509000000000000" pitchFamily="65" charset="-120"/>
                <a:ea typeface="標楷體" panose="03000509000000000000" pitchFamily="65" charset="-120"/>
              </a:rPr>
              <a:t>後天</a:t>
            </a:r>
            <a:r>
              <a:rPr lang="zh-TW" altLang="en-US" sz="6000" b="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因素</a:t>
            </a:r>
            <a:endParaRPr lang="en-US" altLang="zh-TW" sz="4800" b="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內容版面配置區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3" name="內容版面配置區 1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21" y="2517324"/>
            <a:ext cx="5916379" cy="417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群組 13"/>
          <p:cNvGrpSpPr/>
          <p:nvPr/>
        </p:nvGrpSpPr>
        <p:grpSpPr>
          <a:xfrm>
            <a:off x="6172200" y="2517325"/>
            <a:ext cx="5479026" cy="4178442"/>
            <a:chOff x="3579125" y="3024301"/>
            <a:chExt cx="7848358" cy="284445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3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3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1036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="" xmlns:a16="http://schemas.microsoft.com/office/drawing/2014/main" id="{0BBB52BE-D3A3-423A-98C9-B02AED33C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94"/>
          <a:stretch/>
        </p:blipFill>
        <p:spPr>
          <a:xfrm>
            <a:off x="696000" y="391500"/>
            <a:ext cx="10800000" cy="60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矩形: 圓角 2">
            <a:extLst>
              <a:ext uri="{FF2B5EF4-FFF2-40B4-BE49-F238E27FC236}">
                <a16:creationId xmlns="" xmlns:a16="http://schemas.microsoft.com/office/drawing/2014/main" id="{767C9E45-3334-484C-919B-2931FBE70EB3}"/>
              </a:ext>
            </a:extLst>
          </p:cNvPr>
          <p:cNvSpPr/>
          <p:nvPr/>
        </p:nvSpPr>
        <p:spPr>
          <a:xfrm>
            <a:off x="696000" y="-12041"/>
            <a:ext cx="10800000" cy="6870041"/>
          </a:xfrm>
          <a:prstGeom prst="roundRect">
            <a:avLst>
              <a:gd name="adj" fmla="val 0"/>
            </a:avLst>
          </a:prstGeom>
          <a:solidFill>
            <a:schemeClr val="bg1">
              <a:lumMod val="85000"/>
              <a:lumOff val="15000"/>
              <a:alpha val="30196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sz="5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="" xmlns:a16="http://schemas.microsoft.com/office/drawing/2014/main" id="{FADA710F-87F9-4EDE-8418-FFA1273908EF}"/>
              </a:ext>
            </a:extLst>
          </p:cNvPr>
          <p:cNvSpPr/>
          <p:nvPr/>
        </p:nvSpPr>
        <p:spPr>
          <a:xfrm>
            <a:off x="782400" y="4156119"/>
            <a:ext cx="3671613" cy="720000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燈光要盡量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暗</a:t>
            </a:r>
            <a:endParaRPr lang="en-US" altLang="zh-TW" sz="4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矩形: 圓角 5">
            <a:extLst>
              <a:ext uri="{FF2B5EF4-FFF2-40B4-BE49-F238E27FC236}">
                <a16:creationId xmlns="" xmlns:a16="http://schemas.microsoft.com/office/drawing/2014/main" id="{47C68496-ECA5-455B-A484-CFEC840C7CB8}"/>
              </a:ext>
            </a:extLst>
          </p:cNvPr>
          <p:cNvSpPr/>
          <p:nvPr/>
        </p:nvSpPr>
        <p:spPr>
          <a:xfrm>
            <a:off x="782400" y="5596119"/>
            <a:ext cx="9497226" cy="720000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晚上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點到</a:t>
            </a:r>
            <a:r>
              <a:rPr lang="en-US" altLang="zh-TW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4400" b="1" dirty="0" smtClean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點，生長激素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分泌最旺盛</a:t>
            </a:r>
          </a:p>
        </p:txBody>
      </p:sp>
      <p:sp>
        <p:nvSpPr>
          <p:cNvPr id="9" name="矩形: 圓角 6">
            <a:extLst>
              <a:ext uri="{FF2B5EF4-FFF2-40B4-BE49-F238E27FC236}">
                <a16:creationId xmlns="" xmlns:a16="http://schemas.microsoft.com/office/drawing/2014/main" id="{FADA710F-87F9-4EDE-8418-FFA1273908EF}"/>
              </a:ext>
            </a:extLst>
          </p:cNvPr>
          <p:cNvSpPr/>
          <p:nvPr/>
        </p:nvSpPr>
        <p:spPr>
          <a:xfrm>
            <a:off x="782400" y="4876119"/>
            <a:ext cx="4762994" cy="720000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最慢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點前</a:t>
            </a:r>
            <a:r>
              <a:rPr lang="zh-TW" altLang="en-US" sz="4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要睡覺</a:t>
            </a:r>
            <a:endParaRPr lang="en-US" altLang="zh-TW" sz="4400" b="1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8086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3742" y="365125"/>
            <a:ext cx="12059265" cy="1325563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一件事：喝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奶、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跳跳繩、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點睡</a:t>
            </a:r>
            <a:endParaRPr lang="zh-TW" altLang="en-US" sz="8000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86697" y="1825625"/>
            <a:ext cx="11194026" cy="4351338"/>
            <a:chOff x="3579125" y="3024301"/>
            <a:chExt cx="7848358" cy="284445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2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2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9073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593" y="2431703"/>
            <a:ext cx="3610479" cy="348663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10" y="2079017"/>
            <a:ext cx="3017039" cy="443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4670" y="365125"/>
            <a:ext cx="11430000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Q2</a:t>
            </a:r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：雙胞胎兄弟，誰比較容易長高高？</a:t>
            </a:r>
            <a:endParaRPr lang="zh-TW" altLang="en-US" sz="6000" dirty="0"/>
          </a:p>
        </p:txBody>
      </p:sp>
      <p:pic>
        <p:nvPicPr>
          <p:cNvPr id="4" name="內容版面配置區 3" descr="畫面剪輯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896" y="3701687"/>
            <a:ext cx="2257103" cy="2216654"/>
          </a:xfrm>
        </p:spPr>
      </p:pic>
      <p:sp>
        <p:nvSpPr>
          <p:cNvPr id="10" name="文字方塊 9"/>
          <p:cNvSpPr txBox="1"/>
          <p:nvPr/>
        </p:nvSpPr>
        <p:spPr>
          <a:xfrm>
            <a:off x="3426760" y="2132402"/>
            <a:ext cx="1854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明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9735422" y="2132403"/>
            <a:ext cx="1854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小天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331470" y="1931670"/>
            <a:ext cx="5314950" cy="4663440"/>
          </a:xfrm>
          <a:prstGeom prst="round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內容版面配置區 6" descr="畫面剪輯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280" y="3798795"/>
            <a:ext cx="2058235" cy="2044233"/>
          </a:xfrm>
        </p:spPr>
      </p:pic>
    </p:spTree>
    <p:extLst>
      <p:ext uri="{BB962C8B-B14F-4D97-AF65-F5344CB8AC3E}">
        <p14:creationId xmlns:p14="http://schemas.microsoft.com/office/powerpoint/2010/main" val="2519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38200" y="55496"/>
            <a:ext cx="10515600" cy="934285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高，就一定好看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901" y="989781"/>
            <a:ext cx="5887272" cy="5868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圓角矩形 10"/>
          <p:cNvSpPr/>
          <p:nvPr/>
        </p:nvSpPr>
        <p:spPr>
          <a:xfrm>
            <a:off x="3015916" y="989781"/>
            <a:ext cx="1540042" cy="586821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4595973" y="989781"/>
            <a:ext cx="4146973" cy="586821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288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38200" y="156578"/>
            <a:ext cx="10515600" cy="934285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瘦，就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一定好看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64" y="1090863"/>
            <a:ext cx="5090086" cy="5687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753" y="1090864"/>
            <a:ext cx="6380884" cy="5629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圓角矩形 6"/>
          <p:cNvSpPr/>
          <p:nvPr/>
        </p:nvSpPr>
        <p:spPr>
          <a:xfrm>
            <a:off x="630064" y="1187116"/>
            <a:ext cx="5064689" cy="557545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5736192" y="1090863"/>
            <a:ext cx="6343512" cy="562903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286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838200" y="2777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6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60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，就會好看</a:t>
            </a:r>
            <a:endParaRPr lang="zh-TW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296331" y="1690688"/>
            <a:ext cx="9599337" cy="4621141"/>
            <a:chOff x="147220" y="-407963"/>
            <a:chExt cx="11463797" cy="6719792"/>
          </a:xfrm>
        </p:grpSpPr>
        <p:pic>
          <p:nvPicPr>
            <p:cNvPr id="5" name="圖片 4">
              <a:extLst>
                <a:ext uri="{FF2B5EF4-FFF2-40B4-BE49-F238E27FC236}">
                  <a16:creationId xmlns="" xmlns:a16="http://schemas.microsoft.com/office/drawing/2014/main" id="{FD248E6C-8520-4257-8F4A-C9F1AF6BF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94" y="-407963"/>
              <a:ext cx="1947104" cy="3600000"/>
            </a:xfrm>
            <a:prstGeom prst="rect">
              <a:avLst/>
            </a:prstGeom>
          </p:spPr>
        </p:pic>
        <p:pic>
          <p:nvPicPr>
            <p:cNvPr id="6" name="圖片 5">
              <a:extLst>
                <a:ext uri="{FF2B5EF4-FFF2-40B4-BE49-F238E27FC236}">
                  <a16:creationId xmlns="" xmlns:a16="http://schemas.microsoft.com/office/drawing/2014/main" id="{1C7A59D4-4CC0-4935-BAD3-525678910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9023" y="884841"/>
              <a:ext cx="1800000" cy="1887500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="" xmlns:a16="http://schemas.microsoft.com/office/drawing/2014/main" id="{D4409E70-6BE8-4567-8889-3F404AF6E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3321" y="0"/>
              <a:ext cx="1075283" cy="2880000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="" xmlns:a16="http://schemas.microsoft.com/office/drawing/2014/main" id="{CC0CAE97-3D59-4D1A-B4C3-F2227BE58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374" y="100754"/>
              <a:ext cx="3495595" cy="2880000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="" xmlns:a16="http://schemas.microsoft.com/office/drawing/2014/main" id="{5BA71435-EC0F-473B-AE97-FD843C057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20" y="3021039"/>
              <a:ext cx="3250504" cy="325050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  <a:softEdge rad="31750"/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圖片 11">
              <a:extLst>
                <a:ext uri="{FF2B5EF4-FFF2-40B4-BE49-F238E27FC236}">
                  <a16:creationId xmlns="" xmlns:a16="http://schemas.microsoft.com/office/drawing/2014/main" id="{608DACA5-56AC-4723-8972-7206B6B2F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9024" y="4646290"/>
              <a:ext cx="1601375" cy="16013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3" name="圖片 12">
              <a:extLst>
                <a:ext uri="{FF2B5EF4-FFF2-40B4-BE49-F238E27FC236}">
                  <a16:creationId xmlns="" xmlns:a16="http://schemas.microsoft.com/office/drawing/2014/main" id="{5DBA7FBF-C3CA-4F6B-A026-8250BA888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47" r="24184"/>
            <a:stretch/>
          </p:blipFill>
          <p:spPr>
            <a:xfrm>
              <a:off x="5875940" y="2940468"/>
              <a:ext cx="3331076" cy="33310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4" name="圖片 13">
              <a:extLst>
                <a:ext uri="{FF2B5EF4-FFF2-40B4-BE49-F238E27FC236}">
                  <a16:creationId xmlns="" xmlns:a16="http://schemas.microsoft.com/office/drawing/2014/main" id="{60E6CB58-400F-4730-A740-2C20600B3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0910" y="2980753"/>
              <a:ext cx="1980107" cy="333107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3" name="文字方塊 2"/>
          <p:cNvSpPr txBox="1"/>
          <p:nvPr/>
        </p:nvSpPr>
        <p:spPr>
          <a:xfrm>
            <a:off x="3372958" y="121028"/>
            <a:ext cx="1407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</a:t>
            </a:r>
            <a:endParaRPr lang="zh-TW" altLang="en-US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524501" y="121028"/>
            <a:ext cx="14075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康</a:t>
            </a:r>
            <a:endParaRPr lang="zh-TW" altLang="en-US" sz="9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49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0742197" y="1884218"/>
            <a:ext cx="923330" cy="30407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林書豪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191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03362" y="1884219"/>
            <a:ext cx="923330" cy="266007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納豆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l="17061" r="4369"/>
          <a:stretch/>
        </p:blipFill>
        <p:spPr>
          <a:xfrm>
            <a:off x="1612538" y="878125"/>
            <a:ext cx="4483462" cy="5197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429" y="228510"/>
            <a:ext cx="3600000" cy="5971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4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6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6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6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6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860" y="277090"/>
            <a:ext cx="3906915" cy="658091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" r="10161"/>
          <a:stretch/>
        </p:blipFill>
        <p:spPr>
          <a:xfrm>
            <a:off x="1380046" y="1118392"/>
            <a:ext cx="4770660" cy="3699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/>
          <p:cNvSpPr txBox="1"/>
          <p:nvPr/>
        </p:nvSpPr>
        <p:spPr>
          <a:xfrm>
            <a:off x="6143761" y="1660237"/>
            <a:ext cx="923330" cy="31572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蔡依林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158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1142305" y="1637926"/>
            <a:ext cx="923330" cy="317960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林志玲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174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91694" y="1637926"/>
            <a:ext cx="923330" cy="31796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鍾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欣凌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155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673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3305704" y="1478870"/>
            <a:ext cx="77054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都會有人喜歡你的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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09700" y="642024"/>
            <a:ext cx="2896004" cy="5862466"/>
            <a:chOff x="4142442" y="437635"/>
            <a:chExt cx="2896004" cy="5862466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442" y="437635"/>
              <a:ext cx="2896004" cy="2781688"/>
            </a:xfrm>
            <a:prstGeom prst="ellipse">
              <a:avLst/>
            </a:prstGeom>
            <a:ln>
              <a:noFill/>
            </a:ln>
            <a:effectLst>
              <a:softEdge rad="50800"/>
            </a:effec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442" y="3518413"/>
              <a:ext cx="2896004" cy="2781688"/>
            </a:xfrm>
            <a:prstGeom prst="ellipse">
              <a:avLst/>
            </a:prstGeom>
            <a:ln>
              <a:noFill/>
            </a:ln>
            <a:effectLst>
              <a:softEdge rad="50800"/>
            </a:effectLst>
          </p:spPr>
        </p:pic>
      </p:grpSp>
      <p:sp>
        <p:nvSpPr>
          <p:cNvPr id="12" name="文字方塊 11"/>
          <p:cNvSpPr txBox="1"/>
          <p:nvPr/>
        </p:nvSpPr>
        <p:spPr>
          <a:xfrm>
            <a:off x="3305703" y="3730854"/>
            <a:ext cx="77054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更</a:t>
            </a:r>
            <a:r>
              <a:rPr lang="zh-TW" altLang="en-US" sz="6600" dirty="0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重要的是：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05704" y="4902637"/>
            <a:ext cx="86100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努力成為</a:t>
            </a:r>
            <a:r>
              <a:rPr lang="zh-TW" altLang="en-US" sz="6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更喜歡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的自己</a:t>
            </a:r>
            <a:endParaRPr lang="zh-TW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9614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3742" y="365125"/>
            <a:ext cx="12059265" cy="1325563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一件事：喝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奶、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跳跳繩、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點睡</a:t>
            </a:r>
            <a:endParaRPr lang="zh-TW" altLang="en-US" sz="8000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86697" y="1825625"/>
            <a:ext cx="11194026" cy="4351338"/>
            <a:chOff x="3579125" y="3024301"/>
            <a:chExt cx="7848358" cy="284445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2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2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2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7669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先天因素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男生：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爸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cm 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＋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媽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cm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÷ 2 +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6cm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女生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爸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cm 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＋媽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cm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）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÷ 2 -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6cm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遺傳身高：</a:t>
            </a:r>
            <a: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爸媽身高</a:t>
            </a:r>
            <a:r>
              <a:rPr lang="zh-TW" altLang="en-US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相加除以</a:t>
            </a:r>
            <a:r>
              <a:rPr lang="en-US" altLang="zh-TW" sz="4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，男生</a:t>
            </a:r>
            <a:r>
              <a:rPr lang="zh-TW" altLang="en-US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加</a:t>
            </a:r>
            <a:r>
              <a:rPr lang="en-US" altLang="zh-TW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，女生</a:t>
            </a:r>
            <a:r>
              <a:rPr lang="zh-TW" altLang="en-US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減</a:t>
            </a:r>
            <a:r>
              <a:rPr lang="en-US" altLang="zh-TW" sz="4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endParaRPr lang="zh-TW" alt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552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7650" y="72291"/>
            <a:ext cx="1194435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 smtClean="0"/>
              <a:t>Q3</a:t>
            </a:r>
            <a:r>
              <a:rPr lang="zh-TW" altLang="en-US" dirty="0" smtClean="0"/>
              <a:t>：</a:t>
            </a:r>
            <a:r>
              <a:rPr lang="zh-TW" altLang="en-US" dirty="0"/>
              <a:t>哪個</a:t>
            </a:r>
            <a:r>
              <a:rPr lang="zh-TW" altLang="en-US" dirty="0" smtClean="0"/>
              <a:t>購物袋裡的是乳品</a:t>
            </a:r>
            <a:r>
              <a:rPr lang="zh-TW" altLang="en-US" dirty="0"/>
              <a:t>類</a:t>
            </a:r>
            <a:r>
              <a:rPr lang="zh-TW" altLang="en-US" dirty="0" smtClean="0"/>
              <a:t>？</a:t>
            </a:r>
            <a:endParaRPr lang="zh-TW" altLang="en-US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l="4696" r="6840"/>
          <a:stretch/>
        </p:blipFill>
        <p:spPr>
          <a:xfrm>
            <a:off x="8651900" y="3975114"/>
            <a:ext cx="1385316" cy="2735566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2793" y="1592941"/>
            <a:ext cx="1413007" cy="2434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5"/>
          <a:srcRect l="7578" t="6486" r="11258"/>
          <a:stretch/>
        </p:blipFill>
        <p:spPr>
          <a:xfrm>
            <a:off x="6753173" y="3855323"/>
            <a:ext cx="1919639" cy="300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5492" y="4069735"/>
            <a:ext cx="1740308" cy="260666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1" name="圖片 20" descr="畫面剪輯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65" y="1493910"/>
            <a:ext cx="1430405" cy="244758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3770" y="1515508"/>
            <a:ext cx="2269175" cy="2404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圓角矩形 4"/>
          <p:cNvSpPr/>
          <p:nvPr/>
        </p:nvSpPr>
        <p:spPr>
          <a:xfrm>
            <a:off x="6438155" y="1493910"/>
            <a:ext cx="5506195" cy="5216770"/>
          </a:xfrm>
          <a:prstGeom prst="roundRect">
            <a:avLst/>
          </a:prstGeom>
          <a:noFill/>
          <a:ln w="254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F0"/>
              </a:solidFill>
            </a:endParaRP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 rotWithShape="1">
          <a:blip r:embed="rId9"/>
          <a:srcRect r="6484" b="9182"/>
          <a:stretch/>
        </p:blipFill>
        <p:spPr>
          <a:xfrm>
            <a:off x="794197" y="1749628"/>
            <a:ext cx="1800000" cy="233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圖片 23" descr="畫面剪輯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3"/>
          <a:stretch/>
        </p:blipFill>
        <p:spPr>
          <a:xfrm>
            <a:off x="2594197" y="1783249"/>
            <a:ext cx="2287067" cy="226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圖片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197" y="4046268"/>
            <a:ext cx="1800000" cy="2406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4197" y="4277366"/>
            <a:ext cx="2264093" cy="2096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圓角矩形 15"/>
          <p:cNvSpPr/>
          <p:nvPr/>
        </p:nvSpPr>
        <p:spPr>
          <a:xfrm>
            <a:off x="698947" y="1515508"/>
            <a:ext cx="4320728" cy="5104367"/>
          </a:xfrm>
          <a:prstGeom prst="roundRect">
            <a:avLst/>
          </a:prstGeom>
          <a:noFill/>
          <a:ln w="2540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L-圖案 8"/>
          <p:cNvSpPr/>
          <p:nvPr/>
        </p:nvSpPr>
        <p:spPr>
          <a:xfrm rot="18633022">
            <a:off x="1697132" y="3413496"/>
            <a:ext cx="2324357" cy="1227058"/>
          </a:xfrm>
          <a:prstGeom prst="corner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368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17" y="1223208"/>
            <a:ext cx="11978966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266937" y="2149639"/>
            <a:ext cx="313398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豆魚蛋肉類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852999" y="2101513"/>
            <a:ext cx="3114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全榖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雜糧類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649579" y="2117555"/>
            <a:ext cx="482065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油脂與堅果種子類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66937" y="2133599"/>
            <a:ext cx="313398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豆魚蛋肉類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653589" y="2117555"/>
            <a:ext cx="4820654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油脂與堅果種子類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852999" y="2099326"/>
            <a:ext cx="3114411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全榖</a:t>
            </a:r>
            <a:r>
              <a:rPr lang="zh-TW" altLang="en-US" sz="40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雜糧類</a:t>
            </a:r>
            <a:endParaRPr lang="zh-TW" altLang="en-US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標題 11"/>
          <p:cNvSpPr>
            <a:spLocks noGrp="1"/>
          </p:cNvSpPr>
          <p:nvPr>
            <p:ph type="title"/>
          </p:nvPr>
        </p:nvSpPr>
        <p:spPr>
          <a:xfrm>
            <a:off x="838200" y="176463"/>
            <a:ext cx="10515600" cy="838200"/>
          </a:xfrm>
        </p:spPr>
        <p:txBody>
          <a:bodyPr>
            <a:no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奶？這些是乳品類嗎？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l="7578" t="6486" r="11258"/>
          <a:stretch/>
        </p:blipFill>
        <p:spPr>
          <a:xfrm>
            <a:off x="6304547" y="2841485"/>
            <a:ext cx="2233456" cy="3493545"/>
          </a:xfrm>
          <a:prstGeom prst="rect">
            <a:avLst/>
          </a:prstGeom>
          <a:ln>
            <a:noFill/>
          </a:ln>
          <a:effectLst>
            <a:softEdge rad="101600"/>
          </a:effectLst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959" y="2809399"/>
            <a:ext cx="2046659" cy="352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6"/>
          <a:srcRect l="166" r="-2091"/>
          <a:stretch/>
        </p:blipFill>
        <p:spPr>
          <a:xfrm>
            <a:off x="3724257" y="2825441"/>
            <a:ext cx="2005263" cy="343683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15" name="圖片 14" descr="畫面剪輯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96" y="2784832"/>
            <a:ext cx="2032269" cy="347743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cxnSp>
        <p:nvCxnSpPr>
          <p:cNvPr id="14" name="直線接點 13"/>
          <p:cNvCxnSpPr/>
          <p:nvPr/>
        </p:nvCxnSpPr>
        <p:spPr>
          <a:xfrm>
            <a:off x="3878461" y="6088380"/>
            <a:ext cx="1696854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圖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513" y="1237063"/>
            <a:ext cx="8755765" cy="511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3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222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豆漿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豆奶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，是不是乳品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63040"/>
            <a:ext cx="10271944" cy="527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字方塊 4"/>
          <p:cNvSpPr txBox="1"/>
          <p:nvPr/>
        </p:nvSpPr>
        <p:spPr>
          <a:xfrm>
            <a:off x="242477" y="1547808"/>
            <a:ext cx="5817011" cy="1008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豆漿是豆</a:t>
            </a:r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魚蛋</a:t>
            </a:r>
            <a:r>
              <a:rPr lang="zh-TW" altLang="en-US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肉</a:t>
            </a:r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872413" y="1547808"/>
            <a:ext cx="4319587" cy="100800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牛奶是乳品類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9619251" y="4138112"/>
            <a:ext cx="8259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endParaRPr lang="zh-TW" altLang="en-US" sz="6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716250" y="3230659"/>
            <a:ext cx="4842920" cy="2938778"/>
            <a:chOff x="1716250" y="3230659"/>
            <a:chExt cx="4842920" cy="2938778"/>
          </a:xfrm>
        </p:grpSpPr>
        <p:sp>
          <p:nvSpPr>
            <p:cNvPr id="9" name="文字方塊 8"/>
            <p:cNvSpPr txBox="1"/>
            <p:nvPr/>
          </p:nvSpPr>
          <p:spPr>
            <a:xfrm>
              <a:off x="2456450" y="3230659"/>
              <a:ext cx="825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endPara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3773972" y="3260515"/>
              <a:ext cx="825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endPara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5091494" y="3260515"/>
              <a:ext cx="825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endPara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716250" y="5153774"/>
              <a:ext cx="825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</a:t>
              </a:r>
              <a:endPara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055961" y="5153774"/>
              <a:ext cx="825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5</a:t>
              </a:r>
              <a:endPara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4461231" y="5153774"/>
              <a:ext cx="825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6</a:t>
              </a:r>
              <a:endPara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5733260" y="5153774"/>
              <a:ext cx="82591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6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7</a:t>
              </a:r>
              <a:endParaRPr lang="zh-TW" altLang="en-US" sz="6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50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奶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精，是不是乳品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544652"/>
            <a:ext cx="3949406" cy="531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內容版面配置區 10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962261" y="1544652"/>
            <a:ext cx="2931502" cy="5313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8418" y="2767542"/>
            <a:ext cx="3677163" cy="3896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/>
          <p:cNvSpPr txBox="1"/>
          <p:nvPr/>
        </p:nvSpPr>
        <p:spPr>
          <a:xfrm>
            <a:off x="8712214" y="1544652"/>
            <a:ext cx="2417748" cy="94137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油脂</a:t>
            </a:r>
            <a:r>
              <a:rPr lang="zh-TW" altLang="en-US" sz="5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類</a:t>
            </a:r>
          </a:p>
        </p:txBody>
      </p:sp>
      <p:sp>
        <p:nvSpPr>
          <p:cNvPr id="4" name="圓角矩形 3"/>
          <p:cNvSpPr/>
          <p:nvPr/>
        </p:nvSpPr>
        <p:spPr>
          <a:xfrm>
            <a:off x="1504335" y="3185653"/>
            <a:ext cx="2639475" cy="737418"/>
          </a:xfrm>
          <a:prstGeom prst="round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8"/>
          <p:cNvSpPr/>
          <p:nvPr/>
        </p:nvSpPr>
        <p:spPr>
          <a:xfrm>
            <a:off x="5137355" y="3583857"/>
            <a:ext cx="1764890" cy="722671"/>
          </a:xfrm>
          <a:prstGeom prst="round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831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819150" y="2508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Q4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最重要的一件事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？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sz="half" idx="2"/>
          </p:nvPr>
        </p:nvSpPr>
        <p:spPr>
          <a:xfrm>
            <a:off x="5494867" y="1807535"/>
            <a:ext cx="6697133" cy="44072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飲食：</a:t>
            </a:r>
            <a:r>
              <a:rPr lang="zh-TW" altLang="en-US" sz="5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喝奶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(240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毫升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鮮奶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杯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5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運動：</a:t>
            </a:r>
            <a:r>
              <a:rPr lang="zh-TW" altLang="en-US" sz="5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跳跳繩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   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分鐘*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2=1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小時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5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睡眠：</a:t>
            </a:r>
            <a:r>
              <a:rPr lang="en-US" altLang="zh-TW" sz="5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5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  <a:r>
              <a:rPr lang="zh-TW" altLang="en-US" sz="5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睡  </a:t>
            </a:r>
            <a:r>
              <a:rPr lang="en-US" altLang="zh-TW" sz="5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52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(9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點睡更好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182534" cy="4351338"/>
          </a:xfrm>
        </p:spPr>
        <p:txBody>
          <a:bodyPr>
            <a:normAutofit/>
          </a:bodyPr>
          <a:lstStyle/>
          <a:p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183550" y="1970147"/>
            <a:ext cx="5281821" cy="4244619"/>
            <a:chOff x="3579125" y="3024301"/>
            <a:chExt cx="7848358" cy="2844450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2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2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26087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73742" y="365125"/>
            <a:ext cx="12059265" cy="1325563"/>
          </a:xfrm>
        </p:spPr>
        <p:txBody>
          <a:bodyPr>
            <a:no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一件事：喝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奶、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跳跳繩、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點睡</a:t>
            </a:r>
            <a:endParaRPr lang="zh-TW" altLang="en-US" sz="8000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486697" y="1825625"/>
            <a:ext cx="11194026" cy="4351338"/>
            <a:chOff x="3579125" y="3024301"/>
            <a:chExt cx="7848358" cy="2844450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 rotWithShape="1">
            <a:blip r:embed="rId3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6" name="圖片 15"/>
            <p:cNvPicPr>
              <a:picLocks noChangeAspect="1"/>
            </p:cNvPicPr>
            <p:nvPr/>
          </p:nvPicPr>
          <p:blipFill rotWithShape="1">
            <a:blip r:embed="rId3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3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7807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07818"/>
            <a:ext cx="7651110" cy="6442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內容版面配置區 7"/>
          <p:cNvSpPr>
            <a:spLocks noGrp="1"/>
          </p:cNvSpPr>
          <p:nvPr>
            <p:ph sz="half" idx="2"/>
          </p:nvPr>
        </p:nvSpPr>
        <p:spPr>
          <a:xfrm>
            <a:off x="7744686" y="2381693"/>
            <a:ext cx="4142514" cy="2780242"/>
          </a:xfrm>
        </p:spPr>
        <p:txBody>
          <a:bodyPr>
            <a:norm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以營養師舉例：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後天努力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幫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+0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公分</a:t>
            </a:r>
            <a:endParaRPr lang="en-US" altLang="zh-TW" sz="36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91225" y="3112943"/>
            <a:ext cx="1117023" cy="665018"/>
          </a:xfrm>
          <a:prstGeom prst="rect">
            <a:avLst/>
          </a:prstGeom>
          <a:noFill/>
          <a:ln w="2540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62149" y="3103418"/>
            <a:ext cx="1800226" cy="665018"/>
          </a:xfrm>
          <a:prstGeom prst="rect">
            <a:avLst/>
          </a:prstGeom>
          <a:noFill/>
          <a:ln w="254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451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l="67277"/>
          <a:stretch/>
        </p:blipFill>
        <p:spPr>
          <a:xfrm>
            <a:off x="529839" y="2163525"/>
            <a:ext cx="3195638" cy="3487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131" y="3551411"/>
            <a:ext cx="2160000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86" b="13281"/>
          <a:stretch/>
        </p:blipFill>
        <p:spPr bwMode="auto">
          <a:xfrm>
            <a:off x="4166910" y="3740528"/>
            <a:ext cx="2160000" cy="1933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3" b="8429"/>
          <a:stretch/>
        </p:blipFill>
        <p:spPr bwMode="auto">
          <a:xfrm>
            <a:off x="8266572" y="895864"/>
            <a:ext cx="2160000" cy="2050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910" y="3740528"/>
            <a:ext cx="2160000" cy="1620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7" y="422579"/>
            <a:ext cx="2160000" cy="2879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910" y="325024"/>
            <a:ext cx="2160000" cy="2879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05"/>
          <a:stretch/>
        </p:blipFill>
        <p:spPr bwMode="auto">
          <a:xfrm>
            <a:off x="4057116" y="0"/>
            <a:ext cx="6477000" cy="6899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426571" y="1995768"/>
            <a:ext cx="1850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100%</a:t>
            </a:r>
            <a:endParaRPr lang="zh-TW" altLang="en-US" sz="54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426572" y="3774062"/>
            <a:ext cx="1850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無加糖</a:t>
            </a:r>
            <a:endParaRPr lang="zh-TW" altLang="en-US" sz="6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5153025" y="2828925"/>
            <a:ext cx="742950" cy="952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>
            <a:off x="7523622" y="2800350"/>
            <a:ext cx="742950" cy="9525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/>
          <p:nvPr/>
        </p:nvCxnSpPr>
        <p:spPr>
          <a:xfrm>
            <a:off x="5653678" y="4752975"/>
            <a:ext cx="48459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/>
          <p:nvPr/>
        </p:nvCxnSpPr>
        <p:spPr>
          <a:xfrm>
            <a:off x="7311028" y="4562475"/>
            <a:ext cx="48459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/>
          <p:nvPr/>
        </p:nvCxnSpPr>
        <p:spPr>
          <a:xfrm>
            <a:off x="8406403" y="4524375"/>
            <a:ext cx="48459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/>
          <p:cNvCxnSpPr/>
          <p:nvPr/>
        </p:nvCxnSpPr>
        <p:spPr>
          <a:xfrm>
            <a:off x="9463678" y="4410075"/>
            <a:ext cx="484593" cy="0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2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5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7"/>
          <p:cNvPicPr>
            <a:picLocks noChangeAspect="1"/>
          </p:cNvPicPr>
          <p:nvPr/>
        </p:nvPicPr>
        <p:blipFill rotWithShape="1">
          <a:blip r:embed="rId2"/>
          <a:srcRect l="32562" r="34586"/>
          <a:stretch/>
        </p:blipFill>
        <p:spPr>
          <a:xfrm>
            <a:off x="603036" y="2189608"/>
            <a:ext cx="3196800" cy="347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48" y="447082"/>
            <a:ext cx="1800000" cy="23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19" y="2426408"/>
            <a:ext cx="1800000" cy="23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19" y="447082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" r="3851"/>
          <a:stretch/>
        </p:blipFill>
        <p:spPr bwMode="auto">
          <a:xfrm>
            <a:off x="8848390" y="458869"/>
            <a:ext cx="1640792" cy="196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819" y="4919961"/>
            <a:ext cx="18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4" b="10176"/>
          <a:stretch/>
        </p:blipFill>
        <p:spPr bwMode="auto">
          <a:xfrm>
            <a:off x="6730148" y="3606417"/>
            <a:ext cx="1800000" cy="3094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90" y="4882807"/>
            <a:ext cx="1800000" cy="187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390" y="2426408"/>
            <a:ext cx="1800000" cy="239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243" y="17092"/>
            <a:ext cx="8302030" cy="679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6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5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838200" y="14242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我要</a:t>
            </a:r>
            <a:r>
              <a:rPr lang="zh-TW" altLang="en-US" sz="8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健康！</a:t>
            </a:r>
            <a:endParaRPr lang="zh-TW" altLang="en-US" sz="8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002" y="4432911"/>
            <a:ext cx="10589549" cy="229240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20" y="1396656"/>
            <a:ext cx="3560331" cy="298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753" y="1360991"/>
            <a:ext cx="3179036" cy="305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710945" y="4417978"/>
            <a:ext cx="7449063" cy="738662"/>
            <a:chOff x="3731341" y="3616575"/>
            <a:chExt cx="7449063" cy="738662"/>
          </a:xfrm>
        </p:grpSpPr>
        <p:sp>
          <p:nvSpPr>
            <p:cNvPr id="9" name="文字方塊 8"/>
            <p:cNvSpPr txBox="1"/>
            <p:nvPr/>
          </p:nvSpPr>
          <p:spPr>
            <a:xfrm>
              <a:off x="3731341" y="3616575"/>
              <a:ext cx="1032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en-US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5887064" y="3616575"/>
              <a:ext cx="1032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2</a:t>
              </a:r>
              <a:r>
                <a:rPr lang="zh-TW" altLang="en-US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7901345" y="3647351"/>
              <a:ext cx="1032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</a:t>
              </a:r>
              <a:r>
                <a:rPr lang="zh-TW" altLang="en-US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0148017" y="3616575"/>
              <a:ext cx="10323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40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4</a:t>
              </a:r>
              <a:r>
                <a:rPr lang="zh-TW" altLang="en-US" sz="4000" b="1" dirty="0" smtClean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次</a:t>
              </a:r>
              <a:endPara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3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後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天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因素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b="1" u="sng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838200" y="1825625"/>
            <a:ext cx="10517188" cy="4388140"/>
            <a:chOff x="3579125" y="3024301"/>
            <a:chExt cx="7848358" cy="2844450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"/>
            <a:srcRect r="67065"/>
            <a:stretch/>
          </p:blipFill>
          <p:spPr>
            <a:xfrm>
              <a:off x="8814179" y="3035449"/>
              <a:ext cx="2613304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l="32562" r="34586"/>
            <a:stretch/>
          </p:blipFill>
          <p:spPr>
            <a:xfrm>
              <a:off x="6191534" y="3024301"/>
              <a:ext cx="2606723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2"/>
            <a:srcRect l="67277"/>
            <a:stretch/>
          </p:blipFill>
          <p:spPr>
            <a:xfrm>
              <a:off x="3579125" y="3035449"/>
              <a:ext cx="2596487" cy="28333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" name="矩形 2"/>
          <p:cNvSpPr/>
          <p:nvPr/>
        </p:nvSpPr>
        <p:spPr>
          <a:xfrm>
            <a:off x="899866" y="1851422"/>
            <a:ext cx="3356087" cy="4353744"/>
          </a:xfrm>
          <a:prstGeom prst="rect">
            <a:avLst/>
          </a:prstGeom>
          <a:noFill/>
          <a:ln w="2540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75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4851</TotalTime>
  <Words>720</Words>
  <Application>Microsoft Office PowerPoint</Application>
  <PresentationFormat>寬螢幕</PresentationFormat>
  <Paragraphs>145</Paragraphs>
  <Slides>45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2" baseType="lpstr">
      <vt:lpstr>微軟正黑體</vt:lpstr>
      <vt:lpstr>新細明體</vt:lpstr>
      <vt:lpstr>標楷體</vt:lpstr>
      <vt:lpstr>Arial</vt:lpstr>
      <vt:lpstr>Calibri</vt:lpstr>
      <vt:lpstr>Wingdings</vt:lpstr>
      <vt:lpstr>Office Theme</vt:lpstr>
      <vt:lpstr>我要健康、長高高</vt:lpstr>
      <vt:lpstr>可以長高高的時間</vt:lpstr>
      <vt:lpstr>一件事：喝奶、跳跳繩、10點睡</vt:lpstr>
      <vt:lpstr>先天因素</vt:lpstr>
      <vt:lpstr>PowerPoint 簡報</vt:lpstr>
      <vt:lpstr>PowerPoint 簡報</vt:lpstr>
      <vt:lpstr>PowerPoint 簡報</vt:lpstr>
      <vt:lpstr>我要健康！</vt:lpstr>
      <vt:lpstr>後天因素</vt:lpstr>
      <vt:lpstr>上學期一件事： 補充蔬、果、奶、堅果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1片起司=半杯奶</vt:lpstr>
      <vt:lpstr>PowerPoint 簡報</vt:lpstr>
      <vt:lpstr>一件事：喝奶、跳跳繩、10點睡</vt:lpstr>
      <vt:lpstr>Q1：「1整天」要喝幾杯奶？</vt:lpstr>
      <vt:lpstr>後天因素</vt:lpstr>
      <vt:lpstr>阿晟哥哥的先天</vt:lpstr>
      <vt:lpstr>阿晟哥哥的後天努力</vt:lpstr>
      <vt:lpstr>PowerPoint 簡報</vt:lpstr>
      <vt:lpstr>PowerPoint 簡報</vt:lpstr>
      <vt:lpstr>PowerPoint 簡報</vt:lpstr>
      <vt:lpstr>一件事：喝奶、跳跳繩、10點睡</vt:lpstr>
      <vt:lpstr>Q2：雙胞胎兄弟，誰比較容易長高高？</vt:lpstr>
      <vt:lpstr>高，就一定好看?</vt:lpstr>
      <vt:lpstr>瘦，就一定好看?</vt:lpstr>
      <vt:lpstr>        ，就會好看</vt:lpstr>
      <vt:lpstr>PowerPoint 簡報</vt:lpstr>
      <vt:lpstr>PowerPoint 簡報</vt:lpstr>
      <vt:lpstr>PowerPoint 簡報</vt:lpstr>
      <vt:lpstr>一件事：喝奶、跳跳繩、10點睡</vt:lpstr>
      <vt:lpstr>Q3：哪個購物袋裡的是乳品類？</vt:lpstr>
      <vt:lpstr>奶？這些是乳品類嗎？</vt:lpstr>
      <vt:lpstr>豆漿(豆奶)，是不是乳品類？</vt:lpstr>
      <vt:lpstr>奶精，是不是乳品類？</vt:lpstr>
      <vt:lpstr>Q4：最重要的一件事？</vt:lpstr>
      <vt:lpstr>一件事：喝奶、跳跳繩、10點睡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E1 571G</dc:creator>
  <cp:lastModifiedBy>E1 571G</cp:lastModifiedBy>
  <cp:revision>408</cp:revision>
  <dcterms:created xsi:type="dcterms:W3CDTF">2021-08-02T07:51:16Z</dcterms:created>
  <dcterms:modified xsi:type="dcterms:W3CDTF">2022-03-10T09:42:22Z</dcterms:modified>
</cp:coreProperties>
</file>