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307" r:id="rId3"/>
    <p:sldId id="308" r:id="rId4"/>
    <p:sldId id="309" r:id="rId5"/>
    <p:sldId id="257" r:id="rId6"/>
    <p:sldId id="263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314" r:id="rId20"/>
    <p:sldId id="315" r:id="rId21"/>
    <p:sldId id="316" r:id="rId22"/>
    <p:sldId id="290" r:id="rId23"/>
    <p:sldId id="291" r:id="rId24"/>
    <p:sldId id="292" r:id="rId25"/>
    <p:sldId id="293" r:id="rId26"/>
    <p:sldId id="294" r:id="rId27"/>
    <p:sldId id="304" r:id="rId28"/>
    <p:sldId id="300" r:id="rId29"/>
    <p:sldId id="306" r:id="rId30"/>
    <p:sldId id="301" r:id="rId31"/>
    <p:sldId id="302" r:id="rId32"/>
    <p:sldId id="303" r:id="rId33"/>
    <p:sldId id="305" r:id="rId34"/>
    <p:sldId id="298" r:id="rId35"/>
    <p:sldId id="295" r:id="rId36"/>
    <p:sldId id="274" r:id="rId37"/>
    <p:sldId id="311" r:id="rId38"/>
    <p:sldId id="264" r:id="rId39"/>
    <p:sldId id="297" r:id="rId40"/>
    <p:sldId id="258" r:id="rId41"/>
    <p:sldId id="265" r:id="rId42"/>
    <p:sldId id="268" r:id="rId43"/>
    <p:sldId id="267" r:id="rId44"/>
    <p:sldId id="273" r:id="rId45"/>
    <p:sldId id="266" r:id="rId46"/>
    <p:sldId id="299" r:id="rId47"/>
    <p:sldId id="272" r:id="rId48"/>
    <p:sldId id="271" r:id="rId49"/>
    <p:sldId id="270" r:id="rId50"/>
    <p:sldId id="296" r:id="rId51"/>
    <p:sldId id="312" r:id="rId52"/>
    <p:sldId id="313" r:id="rId5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9933"/>
    <a:srgbClr val="FFFF99"/>
    <a:srgbClr val="FFCC99"/>
    <a:srgbClr val="0066CC"/>
    <a:srgbClr val="0099CC"/>
    <a:srgbClr val="CCCCFF"/>
    <a:srgbClr val="FF9999"/>
    <a:srgbClr val="CC99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99" d="100"/>
          <a:sy n="99" d="100"/>
        </p:scale>
        <p:origin x="-3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jpeg"/><Relationship Id="rId4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7DFF47-A43B-4EEF-993D-1BF6203A69D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DE59C748-C3FC-42F9-BC3A-622A2FB6E650}">
      <dgm:prSet/>
      <dgm:spPr/>
      <dgm:t>
        <a:bodyPr/>
        <a:lstStyle/>
        <a:p>
          <a:pPr algn="ctr" rtl="0"/>
          <a:r>
            <a:rPr lang="zh-TW" dirty="0" smtClean="0">
              <a:solidFill>
                <a:srgbClr val="FFFF00"/>
              </a:solidFill>
            </a:rPr>
            <a:t>一、放學時，依照各大隊編組在走廊前排成三排縱隊，依照導護口令，全班同時行進。</a:t>
          </a:r>
          <a:endParaRPr lang="zh-TW" dirty="0">
            <a:solidFill>
              <a:srgbClr val="FFFF00"/>
            </a:solidFill>
          </a:endParaRPr>
        </a:p>
      </dgm:t>
    </dgm:pt>
    <dgm:pt modelId="{73198888-F941-43F3-8298-5F1957BA54D7}" type="parTrans" cxnId="{9FFE277C-8429-4B84-B076-8B025BCD16F0}">
      <dgm:prSet/>
      <dgm:spPr/>
      <dgm:t>
        <a:bodyPr/>
        <a:lstStyle/>
        <a:p>
          <a:endParaRPr lang="zh-TW" altLang="en-US"/>
        </a:p>
      </dgm:t>
    </dgm:pt>
    <dgm:pt modelId="{D8AFB45B-6C7D-4CD0-BDB6-1926CE5612BF}" type="sibTrans" cxnId="{9FFE277C-8429-4B84-B076-8B025BCD16F0}">
      <dgm:prSet/>
      <dgm:spPr/>
      <dgm:t>
        <a:bodyPr/>
        <a:lstStyle/>
        <a:p>
          <a:endParaRPr lang="zh-TW" altLang="en-US"/>
        </a:p>
      </dgm:t>
    </dgm:pt>
    <dgm:pt modelId="{BA7A2375-09B1-4218-B92D-C9D8CDB75DC0}">
      <dgm:prSet/>
      <dgm:spPr/>
      <dgm:t>
        <a:bodyPr/>
        <a:lstStyle/>
        <a:p>
          <a:pPr rtl="0"/>
          <a:r>
            <a:rPr lang="zh-TW" dirty="0" smtClean="0"/>
            <a:t>二、各小隊往各路隊集合點行進，學生不可單獨行進、脫隊、超前隊伍等行為，在隊伍中不可有嬉戲、喧嘩、推擠、勾肩搭背等行為。</a:t>
          </a:r>
          <a:endParaRPr lang="zh-TW" dirty="0"/>
        </a:p>
      </dgm:t>
    </dgm:pt>
    <dgm:pt modelId="{40E952EA-F97B-4B74-8149-5808EE5F35A9}" type="parTrans" cxnId="{BC3BDCD9-E5FC-437B-A194-EB1A8AB43891}">
      <dgm:prSet/>
      <dgm:spPr/>
      <dgm:t>
        <a:bodyPr/>
        <a:lstStyle/>
        <a:p>
          <a:endParaRPr lang="zh-TW" altLang="en-US"/>
        </a:p>
      </dgm:t>
    </dgm:pt>
    <dgm:pt modelId="{4B568C0F-21A5-4710-92C7-3150CFF53E53}" type="sibTrans" cxnId="{BC3BDCD9-E5FC-437B-A194-EB1A8AB43891}">
      <dgm:prSet/>
      <dgm:spPr/>
      <dgm:t>
        <a:bodyPr/>
        <a:lstStyle/>
        <a:p>
          <a:endParaRPr lang="zh-TW" altLang="en-US"/>
        </a:p>
      </dgm:t>
    </dgm:pt>
    <dgm:pt modelId="{DF9D462E-9468-4D53-8E8B-3955EAAB05EE}">
      <dgm:prSet/>
      <dgm:spPr/>
      <dgm:t>
        <a:bodyPr/>
        <a:lstStyle/>
        <a:p>
          <a:pPr rtl="0"/>
          <a:r>
            <a:rPr lang="zh-TW" dirty="0" smtClean="0">
              <a:solidFill>
                <a:srgbClr val="FFCC99"/>
              </a:solidFill>
            </a:rPr>
            <a:t>三、隊伍依序行進至操場跑道時才可分散行進至各大隊，各同班級之小隊不可分散，應繼續同時行進抵達各大隊集合。</a:t>
          </a:r>
          <a:endParaRPr lang="zh-TW" dirty="0">
            <a:solidFill>
              <a:srgbClr val="FFCC99"/>
            </a:solidFill>
          </a:endParaRPr>
        </a:p>
      </dgm:t>
    </dgm:pt>
    <dgm:pt modelId="{494059FE-5E33-4665-AF1C-3447885BDB35}" type="parTrans" cxnId="{C1B5FABF-CB3A-4AF6-9398-96A76F15C0B2}">
      <dgm:prSet/>
      <dgm:spPr/>
      <dgm:t>
        <a:bodyPr/>
        <a:lstStyle/>
        <a:p>
          <a:endParaRPr lang="zh-TW" altLang="en-US"/>
        </a:p>
      </dgm:t>
    </dgm:pt>
    <dgm:pt modelId="{A2F03798-F78B-40B6-8150-59464520DE5E}" type="sibTrans" cxnId="{C1B5FABF-CB3A-4AF6-9398-96A76F15C0B2}">
      <dgm:prSet/>
      <dgm:spPr/>
      <dgm:t>
        <a:bodyPr/>
        <a:lstStyle/>
        <a:p>
          <a:endParaRPr lang="zh-TW" altLang="en-US"/>
        </a:p>
      </dgm:t>
    </dgm:pt>
    <dgm:pt modelId="{1328EE27-8E4A-4418-863E-C70706C5A40C}" type="pres">
      <dgm:prSet presAssocID="{857DFF47-A43B-4EEF-993D-1BF6203A69D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AF583FA5-7179-49BF-92E0-093466E0C9DC}" type="pres">
      <dgm:prSet presAssocID="{DE59C748-C3FC-42F9-BC3A-622A2FB6E650}" presName="horFlow" presStyleCnt="0"/>
      <dgm:spPr/>
    </dgm:pt>
    <dgm:pt modelId="{C2213868-6196-4552-9CEE-3DA470049FB0}" type="pres">
      <dgm:prSet presAssocID="{DE59C748-C3FC-42F9-BC3A-622A2FB6E650}" presName="bigChev" presStyleLbl="node1" presStyleIdx="0" presStyleCnt="3" custScaleX="135303" custLinFactNeighborX="2302" custLinFactNeighborY="4635"/>
      <dgm:spPr/>
      <dgm:t>
        <a:bodyPr/>
        <a:lstStyle/>
        <a:p>
          <a:endParaRPr lang="zh-TW" altLang="en-US"/>
        </a:p>
      </dgm:t>
    </dgm:pt>
    <dgm:pt modelId="{4903F0D6-7279-4BBD-BBA9-3B6C4847A209}" type="pres">
      <dgm:prSet presAssocID="{DE59C748-C3FC-42F9-BC3A-622A2FB6E650}" presName="vSp" presStyleCnt="0"/>
      <dgm:spPr/>
    </dgm:pt>
    <dgm:pt modelId="{B9FB2F92-22C6-4803-8B2C-721235F4EDD1}" type="pres">
      <dgm:prSet presAssocID="{BA7A2375-09B1-4218-B92D-C9D8CDB75DC0}" presName="horFlow" presStyleCnt="0"/>
      <dgm:spPr/>
    </dgm:pt>
    <dgm:pt modelId="{487CAB17-7661-4466-A6A1-1C6A6BF8AD6C}" type="pres">
      <dgm:prSet presAssocID="{BA7A2375-09B1-4218-B92D-C9D8CDB75DC0}" presName="bigChev" presStyleLbl="node1" presStyleIdx="1" presStyleCnt="3" custScaleX="173706"/>
      <dgm:spPr/>
      <dgm:t>
        <a:bodyPr/>
        <a:lstStyle/>
        <a:p>
          <a:endParaRPr lang="zh-TW" altLang="en-US"/>
        </a:p>
      </dgm:t>
    </dgm:pt>
    <dgm:pt modelId="{8CBA5492-B994-466D-962D-6AD469FBB488}" type="pres">
      <dgm:prSet presAssocID="{BA7A2375-09B1-4218-B92D-C9D8CDB75DC0}" presName="vSp" presStyleCnt="0"/>
      <dgm:spPr/>
    </dgm:pt>
    <dgm:pt modelId="{55946D76-1AA9-47FE-93CF-95FC9831D850}" type="pres">
      <dgm:prSet presAssocID="{DF9D462E-9468-4D53-8E8B-3955EAAB05EE}" presName="horFlow" presStyleCnt="0"/>
      <dgm:spPr/>
    </dgm:pt>
    <dgm:pt modelId="{C76289E8-E16D-4419-B5A4-964652D9760E}" type="pres">
      <dgm:prSet presAssocID="{DF9D462E-9468-4D53-8E8B-3955EAAB05EE}" presName="bigChev" presStyleLbl="node1" presStyleIdx="2" presStyleCnt="3" custScaleX="215972" custLinFactNeighborX="-1291" custLinFactNeighborY="15224"/>
      <dgm:spPr/>
      <dgm:t>
        <a:bodyPr/>
        <a:lstStyle/>
        <a:p>
          <a:endParaRPr lang="zh-TW" altLang="en-US"/>
        </a:p>
      </dgm:t>
    </dgm:pt>
  </dgm:ptLst>
  <dgm:cxnLst>
    <dgm:cxn modelId="{9FFE277C-8429-4B84-B076-8B025BCD16F0}" srcId="{857DFF47-A43B-4EEF-993D-1BF6203A69D4}" destId="{DE59C748-C3FC-42F9-BC3A-622A2FB6E650}" srcOrd="0" destOrd="0" parTransId="{73198888-F941-43F3-8298-5F1957BA54D7}" sibTransId="{D8AFB45B-6C7D-4CD0-BDB6-1926CE5612BF}"/>
    <dgm:cxn modelId="{3FB49E1A-4AD0-4D04-A9F7-062AF0989101}" type="presOf" srcId="{857DFF47-A43B-4EEF-993D-1BF6203A69D4}" destId="{1328EE27-8E4A-4418-863E-C70706C5A40C}" srcOrd="0" destOrd="0" presId="urn:microsoft.com/office/officeart/2005/8/layout/lProcess3"/>
    <dgm:cxn modelId="{BC3BDCD9-E5FC-437B-A194-EB1A8AB43891}" srcId="{857DFF47-A43B-4EEF-993D-1BF6203A69D4}" destId="{BA7A2375-09B1-4218-B92D-C9D8CDB75DC0}" srcOrd="1" destOrd="0" parTransId="{40E952EA-F97B-4B74-8149-5808EE5F35A9}" sibTransId="{4B568C0F-21A5-4710-92C7-3150CFF53E53}"/>
    <dgm:cxn modelId="{5C8464DE-7610-4AAB-A8F0-EC2FE0254F95}" type="presOf" srcId="{DE59C748-C3FC-42F9-BC3A-622A2FB6E650}" destId="{C2213868-6196-4552-9CEE-3DA470049FB0}" srcOrd="0" destOrd="0" presId="urn:microsoft.com/office/officeart/2005/8/layout/lProcess3"/>
    <dgm:cxn modelId="{19ECFC30-3523-4739-867A-B1EE3C7E6951}" type="presOf" srcId="{DF9D462E-9468-4D53-8E8B-3955EAAB05EE}" destId="{C76289E8-E16D-4419-B5A4-964652D9760E}" srcOrd="0" destOrd="0" presId="urn:microsoft.com/office/officeart/2005/8/layout/lProcess3"/>
    <dgm:cxn modelId="{C1B5FABF-CB3A-4AF6-9398-96A76F15C0B2}" srcId="{857DFF47-A43B-4EEF-993D-1BF6203A69D4}" destId="{DF9D462E-9468-4D53-8E8B-3955EAAB05EE}" srcOrd="2" destOrd="0" parTransId="{494059FE-5E33-4665-AF1C-3447885BDB35}" sibTransId="{A2F03798-F78B-40B6-8150-59464520DE5E}"/>
    <dgm:cxn modelId="{8243B5E1-3D0C-4745-8FC4-3477D1089FFA}" type="presOf" srcId="{BA7A2375-09B1-4218-B92D-C9D8CDB75DC0}" destId="{487CAB17-7661-4466-A6A1-1C6A6BF8AD6C}" srcOrd="0" destOrd="0" presId="urn:microsoft.com/office/officeart/2005/8/layout/lProcess3"/>
    <dgm:cxn modelId="{395CDDA9-F894-40FF-9132-346116982AE1}" type="presParOf" srcId="{1328EE27-8E4A-4418-863E-C70706C5A40C}" destId="{AF583FA5-7179-49BF-92E0-093466E0C9DC}" srcOrd="0" destOrd="0" presId="urn:microsoft.com/office/officeart/2005/8/layout/lProcess3"/>
    <dgm:cxn modelId="{4A2D1FA2-C90E-4EFE-840E-42F9CBED57C7}" type="presParOf" srcId="{AF583FA5-7179-49BF-92E0-093466E0C9DC}" destId="{C2213868-6196-4552-9CEE-3DA470049FB0}" srcOrd="0" destOrd="0" presId="urn:microsoft.com/office/officeart/2005/8/layout/lProcess3"/>
    <dgm:cxn modelId="{50ACD725-27EA-432D-BB61-0C254DB9CAC7}" type="presParOf" srcId="{1328EE27-8E4A-4418-863E-C70706C5A40C}" destId="{4903F0D6-7279-4BBD-BBA9-3B6C4847A209}" srcOrd="1" destOrd="0" presId="urn:microsoft.com/office/officeart/2005/8/layout/lProcess3"/>
    <dgm:cxn modelId="{096F3147-381C-48A6-B3FB-B41C036F79FC}" type="presParOf" srcId="{1328EE27-8E4A-4418-863E-C70706C5A40C}" destId="{B9FB2F92-22C6-4803-8B2C-721235F4EDD1}" srcOrd="2" destOrd="0" presId="urn:microsoft.com/office/officeart/2005/8/layout/lProcess3"/>
    <dgm:cxn modelId="{AB7979D3-FAA9-4F0D-A24A-CC7F3650CEFB}" type="presParOf" srcId="{B9FB2F92-22C6-4803-8B2C-721235F4EDD1}" destId="{487CAB17-7661-4466-A6A1-1C6A6BF8AD6C}" srcOrd="0" destOrd="0" presId="urn:microsoft.com/office/officeart/2005/8/layout/lProcess3"/>
    <dgm:cxn modelId="{156D9C97-AAED-44F7-A0E4-E895FF057951}" type="presParOf" srcId="{1328EE27-8E4A-4418-863E-C70706C5A40C}" destId="{8CBA5492-B994-466D-962D-6AD469FBB488}" srcOrd="3" destOrd="0" presId="urn:microsoft.com/office/officeart/2005/8/layout/lProcess3"/>
    <dgm:cxn modelId="{3C552FF8-D5D3-47CB-9C81-8891B9B4A40D}" type="presParOf" srcId="{1328EE27-8E4A-4418-863E-C70706C5A40C}" destId="{55946D76-1AA9-47FE-93CF-95FC9831D850}" srcOrd="4" destOrd="0" presId="urn:microsoft.com/office/officeart/2005/8/layout/lProcess3"/>
    <dgm:cxn modelId="{BF3D1D1B-22DF-4AA9-8A31-8C449CD68C51}" type="presParOf" srcId="{55946D76-1AA9-47FE-93CF-95FC9831D850}" destId="{C76289E8-E16D-4419-B5A4-964652D9760E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2FEC54-99D7-43CC-8DEE-64D56A2D2F6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F075658A-32CA-4A80-B212-CC9B46F4A62B}">
      <dgm:prSet/>
      <dgm:spPr/>
      <dgm:t>
        <a:bodyPr/>
        <a:lstStyle/>
        <a:p>
          <a:pPr rtl="0"/>
          <a:r>
            <a:rPr lang="zh-TW" dirty="0" smtClean="0"/>
            <a:t>第一大隊南側門走路放學</a:t>
          </a:r>
          <a:r>
            <a:rPr lang="en-US" dirty="0" smtClean="0"/>
            <a:t>:</a:t>
          </a:r>
          <a:r>
            <a:rPr lang="zh-TW" dirty="0" smtClean="0"/>
            <a:t>過鐵路小隊，不能在</a:t>
          </a:r>
          <a:r>
            <a:rPr lang="en-US" dirty="0" smtClean="0"/>
            <a:t>Y</a:t>
          </a:r>
          <a:r>
            <a:rPr lang="zh-TW" dirty="0" smtClean="0"/>
            <a:t>型路口直接右轉山海關，需直行至下一個路口才能轉彎過馬路。</a:t>
          </a:r>
          <a:endParaRPr lang="zh-TW" dirty="0"/>
        </a:p>
      </dgm:t>
    </dgm:pt>
    <dgm:pt modelId="{219F5C06-DE7D-41DD-9B53-4E6055983E90}" type="parTrans" cxnId="{3F2983DF-CDE9-465C-8858-CDD866B47829}">
      <dgm:prSet/>
      <dgm:spPr/>
      <dgm:t>
        <a:bodyPr/>
        <a:lstStyle/>
        <a:p>
          <a:endParaRPr lang="zh-TW" altLang="en-US"/>
        </a:p>
      </dgm:t>
    </dgm:pt>
    <dgm:pt modelId="{338538CE-3AA0-4C06-9E76-D19A8D7A77F7}" type="sibTrans" cxnId="{3F2983DF-CDE9-465C-8858-CDD866B47829}">
      <dgm:prSet/>
      <dgm:spPr/>
      <dgm:t>
        <a:bodyPr/>
        <a:lstStyle/>
        <a:p>
          <a:endParaRPr lang="zh-TW" altLang="en-US"/>
        </a:p>
      </dgm:t>
    </dgm:pt>
    <dgm:pt modelId="{7C1636D2-4422-49A1-A27B-5AF5C040309C}">
      <dgm:prSet/>
      <dgm:spPr/>
      <dgm:t>
        <a:bodyPr/>
        <a:lstStyle/>
        <a:p>
          <a:pPr rtl="0"/>
          <a:r>
            <a:rPr lang="zh-TW" smtClean="0"/>
            <a:t>第二大隊西正門走路放學</a:t>
          </a:r>
          <a:r>
            <a:rPr lang="en-US" smtClean="0"/>
            <a:t>:</a:t>
          </a:r>
          <a:r>
            <a:rPr lang="zh-TW" smtClean="0"/>
            <a:t>出校門後，必須過馬路並儘速回家，不可逗留校內停留，安親班接送學生請維持秩序，不可在人行道上嬉戲。</a:t>
          </a:r>
          <a:endParaRPr lang="zh-TW"/>
        </a:p>
      </dgm:t>
    </dgm:pt>
    <dgm:pt modelId="{93E9F8A0-4502-487D-8844-8BCCE4BED3F0}" type="parTrans" cxnId="{15638151-F739-4F44-B356-FE4BC78BFEBB}">
      <dgm:prSet/>
      <dgm:spPr/>
      <dgm:t>
        <a:bodyPr/>
        <a:lstStyle/>
        <a:p>
          <a:endParaRPr lang="zh-TW" altLang="en-US"/>
        </a:p>
      </dgm:t>
    </dgm:pt>
    <dgm:pt modelId="{D4D7D5D5-E219-4CC4-BB1C-A83F56959F5D}" type="sibTrans" cxnId="{15638151-F739-4F44-B356-FE4BC78BFEBB}">
      <dgm:prSet/>
      <dgm:spPr/>
      <dgm:t>
        <a:bodyPr/>
        <a:lstStyle/>
        <a:p>
          <a:endParaRPr lang="zh-TW" altLang="en-US"/>
        </a:p>
      </dgm:t>
    </dgm:pt>
    <dgm:pt modelId="{FA5A3347-27AE-4FB7-ACFF-6A7A3270C17C}">
      <dgm:prSet/>
      <dgm:spPr/>
      <dgm:t>
        <a:bodyPr/>
        <a:lstStyle/>
        <a:p>
          <a:pPr rtl="0"/>
          <a:r>
            <a:rPr lang="zh-TW" smtClean="0"/>
            <a:t>第三大隊北側門家長接送放學</a:t>
          </a:r>
          <a:r>
            <a:rPr lang="en-US" smtClean="0"/>
            <a:t>:</a:t>
          </a:r>
          <a:r>
            <a:rPr lang="zh-TW" smtClean="0"/>
            <a:t>學生不要逗留教室或校園，避免到校時接不到學生，在活動中心前等待時，請保持安靜，看到家長車輛請主動上車，盡速離開。</a:t>
          </a:r>
          <a:endParaRPr lang="zh-TW"/>
        </a:p>
      </dgm:t>
    </dgm:pt>
    <dgm:pt modelId="{B72D6AC1-B591-4888-9627-051A6E3FA7E4}" type="parTrans" cxnId="{6A331BF7-38B5-425E-ADE8-CA8FFEFD9840}">
      <dgm:prSet/>
      <dgm:spPr/>
      <dgm:t>
        <a:bodyPr/>
        <a:lstStyle/>
        <a:p>
          <a:endParaRPr lang="zh-TW" altLang="en-US"/>
        </a:p>
      </dgm:t>
    </dgm:pt>
    <dgm:pt modelId="{C26A46BF-3D21-49A9-95F9-78BD073F5557}" type="sibTrans" cxnId="{6A331BF7-38B5-425E-ADE8-CA8FFEFD9840}">
      <dgm:prSet/>
      <dgm:spPr/>
      <dgm:t>
        <a:bodyPr/>
        <a:lstStyle/>
        <a:p>
          <a:endParaRPr lang="zh-TW" altLang="en-US"/>
        </a:p>
      </dgm:t>
    </dgm:pt>
    <dgm:pt modelId="{B274EB2E-051E-4477-B50F-B72220C04691}">
      <dgm:prSet/>
      <dgm:spPr/>
      <dgm:t>
        <a:bodyPr/>
        <a:lstStyle/>
        <a:p>
          <a:pPr rtl="0"/>
          <a:r>
            <a:rPr lang="zh-TW" smtClean="0"/>
            <a:t>第四大隊西正門騎單車放學</a:t>
          </a:r>
          <a:r>
            <a:rPr lang="en-US" smtClean="0"/>
            <a:t>:</a:t>
          </a:r>
          <a:r>
            <a:rPr lang="zh-TW" smtClean="0"/>
            <a:t>（需家長同意申請單車證），戴上安全帽後，牽車到正門口集合放學。</a:t>
          </a:r>
          <a:endParaRPr lang="zh-TW"/>
        </a:p>
      </dgm:t>
    </dgm:pt>
    <dgm:pt modelId="{C318B40B-8F14-4E66-A9C3-F7646C523D36}" type="parTrans" cxnId="{D43AE2D1-27B3-4661-84FE-D3B4CE1AA3AB}">
      <dgm:prSet/>
      <dgm:spPr/>
      <dgm:t>
        <a:bodyPr/>
        <a:lstStyle/>
        <a:p>
          <a:endParaRPr lang="zh-TW" altLang="en-US"/>
        </a:p>
      </dgm:t>
    </dgm:pt>
    <dgm:pt modelId="{ED738232-BF04-44EC-B781-398717D1F9C7}" type="sibTrans" cxnId="{D43AE2D1-27B3-4661-84FE-D3B4CE1AA3AB}">
      <dgm:prSet/>
      <dgm:spPr/>
      <dgm:t>
        <a:bodyPr/>
        <a:lstStyle/>
        <a:p>
          <a:endParaRPr lang="zh-TW" altLang="en-US"/>
        </a:p>
      </dgm:t>
    </dgm:pt>
    <dgm:pt modelId="{76F81FEF-7DEC-40BD-9BD8-08FDA088FAC0}" type="pres">
      <dgm:prSet presAssocID="{782FEC54-99D7-43CC-8DEE-64D56A2D2F6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B0EE273-1894-406A-95A5-29DDEF704EAF}" type="pres">
      <dgm:prSet presAssocID="{F075658A-32CA-4A80-B212-CC9B46F4A62B}" presName="composite" presStyleCnt="0"/>
      <dgm:spPr/>
    </dgm:pt>
    <dgm:pt modelId="{24FA9C87-D4E2-49AD-930C-BE9ECBDCB5F3}" type="pres">
      <dgm:prSet presAssocID="{F075658A-32CA-4A80-B212-CC9B46F4A62B}" presName="imgShp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zh-TW" altLang="en-US"/>
        </a:p>
      </dgm:t>
    </dgm:pt>
    <dgm:pt modelId="{033A6B67-73C4-44B4-B5FA-5BB02385BEEF}" type="pres">
      <dgm:prSet presAssocID="{F075658A-32CA-4A80-B212-CC9B46F4A62B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18C6E42-8908-4511-B0E9-AC6A83786726}" type="pres">
      <dgm:prSet presAssocID="{338538CE-3AA0-4C06-9E76-D19A8D7A77F7}" presName="spacing" presStyleCnt="0"/>
      <dgm:spPr/>
    </dgm:pt>
    <dgm:pt modelId="{DAC9EB26-20BC-481F-9F1D-51A10641591F}" type="pres">
      <dgm:prSet presAssocID="{7C1636D2-4422-49A1-A27B-5AF5C040309C}" presName="composite" presStyleCnt="0"/>
      <dgm:spPr/>
    </dgm:pt>
    <dgm:pt modelId="{7F71B5E3-84F3-42E1-8C67-70FE1FA5E5CD}" type="pres">
      <dgm:prSet presAssocID="{7C1636D2-4422-49A1-A27B-5AF5C040309C}" presName="imgShp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61BA0089-70B1-4832-8D55-B92446A8C40D}" type="pres">
      <dgm:prSet presAssocID="{7C1636D2-4422-49A1-A27B-5AF5C040309C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17B4476-D4D6-416D-963B-A305ED13ABBF}" type="pres">
      <dgm:prSet presAssocID="{D4D7D5D5-E219-4CC4-BB1C-A83F56959F5D}" presName="spacing" presStyleCnt="0"/>
      <dgm:spPr/>
    </dgm:pt>
    <dgm:pt modelId="{492B5927-E978-43D3-9332-D960FD938AE4}" type="pres">
      <dgm:prSet presAssocID="{FA5A3347-27AE-4FB7-ACFF-6A7A3270C17C}" presName="composite" presStyleCnt="0"/>
      <dgm:spPr/>
    </dgm:pt>
    <dgm:pt modelId="{D7485BF1-8EEC-4120-BF8E-9EC6E5D6519D}" type="pres">
      <dgm:prSet presAssocID="{FA5A3347-27AE-4FB7-ACFF-6A7A3270C17C}" presName="imgShp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5E77D117-9C8B-48CB-BC3F-033C69F233B2}" type="pres">
      <dgm:prSet presAssocID="{FA5A3347-27AE-4FB7-ACFF-6A7A3270C17C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45947DB-FCC1-4896-908B-8C2C99E372DD}" type="pres">
      <dgm:prSet presAssocID="{C26A46BF-3D21-49A9-95F9-78BD073F5557}" presName="spacing" presStyleCnt="0"/>
      <dgm:spPr/>
    </dgm:pt>
    <dgm:pt modelId="{42DA5D41-6516-4395-ABDE-FDEFF81996B0}" type="pres">
      <dgm:prSet presAssocID="{B274EB2E-051E-4477-B50F-B72220C04691}" presName="composite" presStyleCnt="0"/>
      <dgm:spPr/>
    </dgm:pt>
    <dgm:pt modelId="{1518071A-3F38-4F92-BD21-2A7306BD14F0}" type="pres">
      <dgm:prSet presAssocID="{B274EB2E-051E-4477-B50F-B72220C04691}" presName="imgShp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14D60283-9471-415B-8B13-DED9349F37EA}" type="pres">
      <dgm:prSet presAssocID="{B274EB2E-051E-4477-B50F-B72220C04691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CDF4EDC-6FD1-4398-9954-59F11A7BE32A}" type="presOf" srcId="{B274EB2E-051E-4477-B50F-B72220C04691}" destId="{14D60283-9471-415B-8B13-DED9349F37EA}" srcOrd="0" destOrd="0" presId="urn:microsoft.com/office/officeart/2005/8/layout/vList3"/>
    <dgm:cxn modelId="{446A49E2-2BA7-4959-A53D-E2C87BB943ED}" type="presOf" srcId="{FA5A3347-27AE-4FB7-ACFF-6A7A3270C17C}" destId="{5E77D117-9C8B-48CB-BC3F-033C69F233B2}" srcOrd="0" destOrd="0" presId="urn:microsoft.com/office/officeart/2005/8/layout/vList3"/>
    <dgm:cxn modelId="{15638151-F739-4F44-B356-FE4BC78BFEBB}" srcId="{782FEC54-99D7-43CC-8DEE-64D56A2D2F64}" destId="{7C1636D2-4422-49A1-A27B-5AF5C040309C}" srcOrd="1" destOrd="0" parTransId="{93E9F8A0-4502-487D-8844-8BCCE4BED3F0}" sibTransId="{D4D7D5D5-E219-4CC4-BB1C-A83F56959F5D}"/>
    <dgm:cxn modelId="{3F2983DF-CDE9-465C-8858-CDD866B47829}" srcId="{782FEC54-99D7-43CC-8DEE-64D56A2D2F64}" destId="{F075658A-32CA-4A80-B212-CC9B46F4A62B}" srcOrd="0" destOrd="0" parTransId="{219F5C06-DE7D-41DD-9B53-4E6055983E90}" sibTransId="{338538CE-3AA0-4C06-9E76-D19A8D7A77F7}"/>
    <dgm:cxn modelId="{D43AE2D1-27B3-4661-84FE-D3B4CE1AA3AB}" srcId="{782FEC54-99D7-43CC-8DEE-64D56A2D2F64}" destId="{B274EB2E-051E-4477-B50F-B72220C04691}" srcOrd="3" destOrd="0" parTransId="{C318B40B-8F14-4E66-A9C3-F7646C523D36}" sibTransId="{ED738232-BF04-44EC-B781-398717D1F9C7}"/>
    <dgm:cxn modelId="{D66B6A60-8096-4F64-AC37-DC47482ED768}" type="presOf" srcId="{F075658A-32CA-4A80-B212-CC9B46F4A62B}" destId="{033A6B67-73C4-44B4-B5FA-5BB02385BEEF}" srcOrd="0" destOrd="0" presId="urn:microsoft.com/office/officeart/2005/8/layout/vList3"/>
    <dgm:cxn modelId="{6A331BF7-38B5-425E-ADE8-CA8FFEFD9840}" srcId="{782FEC54-99D7-43CC-8DEE-64D56A2D2F64}" destId="{FA5A3347-27AE-4FB7-ACFF-6A7A3270C17C}" srcOrd="2" destOrd="0" parTransId="{B72D6AC1-B591-4888-9627-051A6E3FA7E4}" sibTransId="{C26A46BF-3D21-49A9-95F9-78BD073F5557}"/>
    <dgm:cxn modelId="{5C523F0E-DE40-4C20-A1D3-AF8DB75D3797}" type="presOf" srcId="{7C1636D2-4422-49A1-A27B-5AF5C040309C}" destId="{61BA0089-70B1-4832-8D55-B92446A8C40D}" srcOrd="0" destOrd="0" presId="urn:microsoft.com/office/officeart/2005/8/layout/vList3"/>
    <dgm:cxn modelId="{01179C8D-D698-4CEC-9AE2-48A034CABEFD}" type="presOf" srcId="{782FEC54-99D7-43CC-8DEE-64D56A2D2F64}" destId="{76F81FEF-7DEC-40BD-9BD8-08FDA088FAC0}" srcOrd="0" destOrd="0" presId="urn:microsoft.com/office/officeart/2005/8/layout/vList3"/>
    <dgm:cxn modelId="{286C6DAE-DC27-444F-96CC-7DBB225C1423}" type="presParOf" srcId="{76F81FEF-7DEC-40BD-9BD8-08FDA088FAC0}" destId="{BB0EE273-1894-406A-95A5-29DDEF704EAF}" srcOrd="0" destOrd="0" presId="urn:microsoft.com/office/officeart/2005/8/layout/vList3"/>
    <dgm:cxn modelId="{76872194-DF70-4E70-8903-EA6AD6EE1C74}" type="presParOf" srcId="{BB0EE273-1894-406A-95A5-29DDEF704EAF}" destId="{24FA9C87-D4E2-49AD-930C-BE9ECBDCB5F3}" srcOrd="0" destOrd="0" presId="urn:microsoft.com/office/officeart/2005/8/layout/vList3"/>
    <dgm:cxn modelId="{EC1DC780-0E16-4884-A5DD-BC280A493949}" type="presParOf" srcId="{BB0EE273-1894-406A-95A5-29DDEF704EAF}" destId="{033A6B67-73C4-44B4-B5FA-5BB02385BEEF}" srcOrd="1" destOrd="0" presId="urn:microsoft.com/office/officeart/2005/8/layout/vList3"/>
    <dgm:cxn modelId="{4F8ECF12-3B91-4E95-96BC-114890B60B6A}" type="presParOf" srcId="{76F81FEF-7DEC-40BD-9BD8-08FDA088FAC0}" destId="{E18C6E42-8908-4511-B0E9-AC6A83786726}" srcOrd="1" destOrd="0" presId="urn:microsoft.com/office/officeart/2005/8/layout/vList3"/>
    <dgm:cxn modelId="{07363E54-87EF-4CE5-8A83-A59B4412DA86}" type="presParOf" srcId="{76F81FEF-7DEC-40BD-9BD8-08FDA088FAC0}" destId="{DAC9EB26-20BC-481F-9F1D-51A10641591F}" srcOrd="2" destOrd="0" presId="urn:microsoft.com/office/officeart/2005/8/layout/vList3"/>
    <dgm:cxn modelId="{79EADCCC-4E6E-45F5-972F-FCB6F89E5A03}" type="presParOf" srcId="{DAC9EB26-20BC-481F-9F1D-51A10641591F}" destId="{7F71B5E3-84F3-42E1-8C67-70FE1FA5E5CD}" srcOrd="0" destOrd="0" presId="urn:microsoft.com/office/officeart/2005/8/layout/vList3"/>
    <dgm:cxn modelId="{F6D39FDC-4BF8-44DC-8255-B6362863A0A4}" type="presParOf" srcId="{DAC9EB26-20BC-481F-9F1D-51A10641591F}" destId="{61BA0089-70B1-4832-8D55-B92446A8C40D}" srcOrd="1" destOrd="0" presId="urn:microsoft.com/office/officeart/2005/8/layout/vList3"/>
    <dgm:cxn modelId="{B17B069B-76DB-4687-9361-321891FBAB4F}" type="presParOf" srcId="{76F81FEF-7DEC-40BD-9BD8-08FDA088FAC0}" destId="{B17B4476-D4D6-416D-963B-A305ED13ABBF}" srcOrd="3" destOrd="0" presId="urn:microsoft.com/office/officeart/2005/8/layout/vList3"/>
    <dgm:cxn modelId="{8BC79316-12EF-47FE-A4D9-853AD072257B}" type="presParOf" srcId="{76F81FEF-7DEC-40BD-9BD8-08FDA088FAC0}" destId="{492B5927-E978-43D3-9332-D960FD938AE4}" srcOrd="4" destOrd="0" presId="urn:microsoft.com/office/officeart/2005/8/layout/vList3"/>
    <dgm:cxn modelId="{2E3C7BE0-6A7C-4925-AC03-8D0FD0042FCB}" type="presParOf" srcId="{492B5927-E978-43D3-9332-D960FD938AE4}" destId="{D7485BF1-8EEC-4120-BF8E-9EC6E5D6519D}" srcOrd="0" destOrd="0" presId="urn:microsoft.com/office/officeart/2005/8/layout/vList3"/>
    <dgm:cxn modelId="{79EF54B2-EBB5-42DA-A3E7-AAAE12499017}" type="presParOf" srcId="{492B5927-E978-43D3-9332-D960FD938AE4}" destId="{5E77D117-9C8B-48CB-BC3F-033C69F233B2}" srcOrd="1" destOrd="0" presId="urn:microsoft.com/office/officeart/2005/8/layout/vList3"/>
    <dgm:cxn modelId="{DDA6981B-99E4-4209-B056-47119F314FDB}" type="presParOf" srcId="{76F81FEF-7DEC-40BD-9BD8-08FDA088FAC0}" destId="{245947DB-FCC1-4896-908B-8C2C99E372DD}" srcOrd="5" destOrd="0" presId="urn:microsoft.com/office/officeart/2005/8/layout/vList3"/>
    <dgm:cxn modelId="{4A7A7CDE-B1A2-4955-85E0-A0D30880A845}" type="presParOf" srcId="{76F81FEF-7DEC-40BD-9BD8-08FDA088FAC0}" destId="{42DA5D41-6516-4395-ABDE-FDEFF81996B0}" srcOrd="6" destOrd="0" presId="urn:microsoft.com/office/officeart/2005/8/layout/vList3"/>
    <dgm:cxn modelId="{1C8C34DE-5C5B-4768-87EE-85E98E77A55B}" type="presParOf" srcId="{42DA5D41-6516-4395-ABDE-FDEFF81996B0}" destId="{1518071A-3F38-4F92-BD21-2A7306BD14F0}" srcOrd="0" destOrd="0" presId="urn:microsoft.com/office/officeart/2005/8/layout/vList3"/>
    <dgm:cxn modelId="{BC6AF187-2EE9-4CC5-B7E3-5BC07C0F0DC1}" type="presParOf" srcId="{42DA5D41-6516-4395-ABDE-FDEFF81996B0}" destId="{14D60283-9471-415B-8B13-DED9349F37E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213868-6196-4552-9CEE-3DA470049FB0}">
      <dsp:nvSpPr>
        <dsp:cNvPr id="0" name=""/>
        <dsp:cNvSpPr/>
      </dsp:nvSpPr>
      <dsp:spPr>
        <a:xfrm>
          <a:off x="152611" y="72003"/>
          <a:ext cx="5074060" cy="15000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400" kern="1200" dirty="0" smtClean="0">
              <a:solidFill>
                <a:srgbClr val="FFFF00"/>
              </a:solidFill>
            </a:rPr>
            <a:t>一、放學時，依照各大隊編組在走廊前排成三排縱隊，依照導護口令，全班同時行進。</a:t>
          </a:r>
          <a:endParaRPr lang="zh-TW" sz="2400" kern="1200" dirty="0">
            <a:solidFill>
              <a:srgbClr val="FFFF00"/>
            </a:solidFill>
          </a:endParaRPr>
        </a:p>
      </dsp:txBody>
      <dsp:txXfrm>
        <a:off x="902640" y="72003"/>
        <a:ext cx="3574002" cy="1500058"/>
      </dsp:txXfrm>
    </dsp:sp>
    <dsp:sp modelId="{487CAB17-7661-4466-A6A1-1C6A6BF8AD6C}">
      <dsp:nvSpPr>
        <dsp:cNvPr id="0" name=""/>
        <dsp:cNvSpPr/>
      </dsp:nvSpPr>
      <dsp:spPr>
        <a:xfrm>
          <a:off x="66283" y="1712542"/>
          <a:ext cx="6514228" cy="15000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400" kern="1200" dirty="0" smtClean="0"/>
            <a:t>二、各小隊往各路隊集合點行進，學生不可單獨行進、脫隊、超前隊伍等行為，在隊伍中不可有嬉戲、喧嘩、推擠、勾肩搭背等行為。</a:t>
          </a:r>
          <a:endParaRPr lang="zh-TW" sz="2400" kern="1200" dirty="0"/>
        </a:p>
      </dsp:txBody>
      <dsp:txXfrm>
        <a:off x="816312" y="1712542"/>
        <a:ext cx="5014170" cy="1500058"/>
      </dsp:txXfrm>
    </dsp:sp>
    <dsp:sp modelId="{C76289E8-E16D-4419-B5A4-964652D9760E}">
      <dsp:nvSpPr>
        <dsp:cNvPr id="0" name=""/>
        <dsp:cNvSpPr/>
      </dsp:nvSpPr>
      <dsp:spPr>
        <a:xfrm>
          <a:off x="17868" y="3425085"/>
          <a:ext cx="8099265" cy="15000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400" kern="1200" dirty="0" smtClean="0">
              <a:solidFill>
                <a:srgbClr val="FFCC99"/>
              </a:solidFill>
            </a:rPr>
            <a:t>三、隊伍依序行進至操場跑道時才可分散行進至各大隊，各同班級之小隊不可分散，應繼續同時行進抵達各大隊集合。</a:t>
          </a:r>
          <a:endParaRPr lang="zh-TW" sz="2400" kern="1200" dirty="0">
            <a:solidFill>
              <a:srgbClr val="FFCC99"/>
            </a:solidFill>
          </a:endParaRPr>
        </a:p>
      </dsp:txBody>
      <dsp:txXfrm>
        <a:off x="767897" y="3425085"/>
        <a:ext cx="6599207" cy="15000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2021/2/23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2021/2/23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2021/2/23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手繪多邊形 1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54221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角三角形 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3" name="手繪多邊形 2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4" name="投影片編號版面配置區 6"/>
          <p:cNvSpPr>
            <a:spLocks noGrp="1"/>
          </p:cNvSpPr>
          <p:nvPr>
            <p:ph type="sldNum" sz="quarter" idx="10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FB6FC-80D3-4CEA-805F-38ACD75256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32360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角三角形 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/>
          </a:p>
        </p:txBody>
      </p:sp>
      <p:sp>
        <p:nvSpPr>
          <p:cNvPr id="3" name="手繪多邊形 2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4" name="投影片編號版面配置區 6"/>
          <p:cNvSpPr>
            <a:spLocks noGrp="1"/>
          </p:cNvSpPr>
          <p:nvPr>
            <p:ph type="sldNum" sz="quarter" idx="10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EEEC0-288B-4007-B0BA-BF2FD34977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41641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2021/2/23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2021/2/23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2021/2/23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2021/2/23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2021/2/23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2021/2/23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2021/2/23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2021/2/23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pPr/>
              <a:t>2021/2/23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videoplayback.mp4" TargetMode="Externa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33269"/>
            <a:ext cx="8229600" cy="1143000"/>
          </a:xfrm>
          <a:solidFill>
            <a:srgbClr val="FFC000"/>
          </a:solidFill>
          <a:ln>
            <a:solidFill>
              <a:srgbClr val="FF3399"/>
            </a:solidFill>
          </a:ln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文鼎海報體" panose="040B0809000000000000" pitchFamily="81" charset="-120"/>
                <a:ea typeface="文鼎海報體" panose="040B0809000000000000" pitchFamily="81" charset="-120"/>
              </a:rPr>
              <a:t>花蓮縣吉安鄉宜昌國民小學</a:t>
            </a:r>
            <a:br>
              <a:rPr lang="zh-TW" altLang="en-US" dirty="0">
                <a:latin typeface="文鼎海報體" panose="040B0809000000000000" pitchFamily="81" charset="-120"/>
                <a:ea typeface="文鼎海報體" panose="040B0809000000000000" pitchFamily="81" charset="-120"/>
              </a:rPr>
            </a:br>
            <a:r>
              <a:rPr lang="en-US" altLang="zh-TW" dirty="0">
                <a:latin typeface="文鼎海報體" panose="040B0809000000000000" pitchFamily="81" charset="-120"/>
                <a:ea typeface="文鼎海報體" panose="040B0809000000000000" pitchFamily="81" charset="-120"/>
              </a:rPr>
              <a:t>109</a:t>
            </a:r>
            <a:r>
              <a:rPr lang="zh-TW" altLang="en-US" dirty="0">
                <a:latin typeface="文鼎海報體" panose="040B0809000000000000" pitchFamily="81" charset="-120"/>
                <a:ea typeface="文鼎海報體" panose="040B0809000000000000" pitchFamily="81" charset="-120"/>
              </a:rPr>
              <a:t>學年度第</a:t>
            </a:r>
            <a:r>
              <a:rPr lang="en-US" altLang="zh-TW" dirty="0">
                <a:latin typeface="文鼎海報體" panose="040B0809000000000000" pitchFamily="81" charset="-120"/>
                <a:ea typeface="文鼎海報體" panose="040B0809000000000000" pitchFamily="81" charset="-120"/>
              </a:rPr>
              <a:t>2</a:t>
            </a:r>
            <a:r>
              <a:rPr lang="zh-TW" altLang="en-US" dirty="0">
                <a:latin typeface="文鼎海報體" panose="040B0809000000000000" pitchFamily="81" charset="-120"/>
                <a:ea typeface="文鼎海報體" panose="040B0809000000000000" pitchFamily="81" charset="-120"/>
              </a:rPr>
              <a:t>學期交通安全宣導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221" y="1404379"/>
            <a:ext cx="8221579" cy="493294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37048" y="627322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班級宣導</a:t>
            </a:r>
            <a:r>
              <a:rPr lang="en-US" altLang="zh-TW" sz="3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110/2/26</a:t>
            </a:r>
            <a:endParaRPr lang="en-US" altLang="zh-TW" sz="32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51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288" y="188913"/>
            <a:ext cx="8648700" cy="19383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zh-TW" altLang="zh-TW" sz="60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□導護教師（導護志工）</a:t>
            </a:r>
            <a:endParaRPr lang="en-US" altLang="zh-TW" sz="6000" b="1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eaLnBrk="1" hangingPunct="1">
              <a:spcAft>
                <a:spcPts val="0"/>
              </a:spcAft>
              <a:defRPr/>
            </a:pPr>
            <a:r>
              <a:rPr lang="zh-TW" altLang="en-US" sz="60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              </a:t>
            </a:r>
            <a:r>
              <a:rPr lang="zh-TW" altLang="zh-TW" sz="60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教育訓練</a:t>
            </a:r>
            <a:endParaRPr lang="en-US" altLang="zh-TW" sz="6000" b="1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pic>
        <p:nvPicPr>
          <p:cNvPr id="35843" name="圖片 2" descr="D:\10701\10701交通\1070827幹訓\20180830_0724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49500"/>
            <a:ext cx="59055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005263"/>
            <a:ext cx="3644900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137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編號版面配置區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"/>
              <a:defRPr sz="32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"/>
              <a:defRPr sz="28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"/>
              <a:defRPr sz="24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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F2ADB28-577C-475D-B367-2D7117F142EE}" type="slidenum">
              <a:rPr lang="en-US" altLang="zh-TW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zh-TW" sz="1200" smtClean="0">
              <a:latin typeface="Arial" panose="020B0604020202020204" pitchFamily="34" charset="0"/>
            </a:endParaRPr>
          </a:p>
        </p:txBody>
      </p:sp>
      <p:pic>
        <p:nvPicPr>
          <p:cNvPr id="36867" name="Picture 2" descr="C:\Users\Administrator\Desktop\S3F3D2_5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235075"/>
            <a:ext cx="379888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598613" y="219075"/>
            <a:ext cx="5570537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zh-TW" altLang="zh-TW" sz="60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□行人安全宣導</a:t>
            </a:r>
            <a:endParaRPr lang="zh-TW" altLang="zh-TW" sz="6000" kern="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14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"/>
              <a:defRPr sz="32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"/>
              <a:defRPr sz="28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"/>
              <a:defRPr sz="24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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528C481-CF2B-4CA8-818F-28C6E3147C57}" type="slidenum">
              <a:rPr lang="en-US" altLang="zh-TW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n-US" altLang="zh-TW" sz="1200" smtClean="0">
              <a:latin typeface="Arial" panose="020B0604020202020204" pitchFamily="34" charset="0"/>
            </a:endParaRPr>
          </a:p>
        </p:txBody>
      </p:sp>
      <p:pic>
        <p:nvPicPr>
          <p:cNvPr id="37891" name="Picture 2" descr="C:\Users\Administrator\Desktop\下載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295400"/>
            <a:ext cx="3798887" cy="546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598613" y="219075"/>
            <a:ext cx="5570537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zh-TW" altLang="zh-TW" sz="60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□行人安全宣導</a:t>
            </a:r>
            <a:endParaRPr lang="zh-TW" altLang="zh-TW" sz="6000" kern="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88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投影片編號版面配置區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"/>
              <a:defRPr sz="32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"/>
              <a:defRPr sz="28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"/>
              <a:defRPr sz="24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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E25BA3A-1544-4B75-927D-F08E51453385}" type="slidenum">
              <a:rPr lang="en-US" altLang="zh-TW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US" altLang="zh-TW" sz="1200" smtClean="0">
              <a:latin typeface="Arial" panose="020B0604020202020204" pitchFamily="34" charset="0"/>
            </a:endParaRPr>
          </a:p>
        </p:txBody>
      </p:sp>
      <p:pic>
        <p:nvPicPr>
          <p:cNvPr id="38915" name="Picture 2" descr="C:\Users\Administrator\Desktop\行人交通安全宣導短片版面_754396441_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350963"/>
            <a:ext cx="6905625" cy="520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774825" y="333375"/>
            <a:ext cx="5570538" cy="1014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zh-TW" altLang="zh-TW" sz="60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□行人安全宣導</a:t>
            </a:r>
            <a:endParaRPr lang="zh-TW" altLang="zh-TW" sz="6000" kern="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19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編號版面配置區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"/>
              <a:defRPr sz="32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"/>
              <a:defRPr sz="28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"/>
              <a:defRPr sz="24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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47D3CF7-DBF1-4E7D-BF5B-1F40CA3CC84E}" type="slidenum">
              <a:rPr lang="en-US" altLang="zh-TW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n-US" altLang="zh-TW" sz="1200" smtClean="0">
              <a:latin typeface="Arial" panose="020B0604020202020204" pitchFamily="34" charset="0"/>
            </a:endParaRPr>
          </a:p>
        </p:txBody>
      </p:sp>
      <p:pic>
        <p:nvPicPr>
          <p:cNvPr id="39939" name="Picture 2" descr="C:\Users\Administrator\Desktop\行人面向來車才安全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343025"/>
            <a:ext cx="3727450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598613" y="219075"/>
            <a:ext cx="5570537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zh-TW" altLang="zh-TW" sz="60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□行人安全宣導</a:t>
            </a:r>
            <a:endParaRPr lang="zh-TW" altLang="zh-TW" sz="6000" kern="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07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編號版面配置區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"/>
              <a:defRPr sz="32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"/>
              <a:defRPr sz="28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"/>
              <a:defRPr sz="24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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99DB585-F4CF-4C87-BBDA-7F509F65AD31}" type="slidenum">
              <a:rPr lang="en-US" altLang="zh-TW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US" altLang="zh-TW" sz="1200" smtClean="0">
              <a:latin typeface="Arial" panose="020B0604020202020204" pitchFamily="34" charset="0"/>
            </a:endParaRPr>
          </a:p>
        </p:txBody>
      </p:sp>
      <p:pic>
        <p:nvPicPr>
          <p:cNvPr id="40963" name="Picture 2" descr="C:\Users\Administrator\Desktop\f144739357967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235075"/>
            <a:ext cx="5518150" cy="551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757238" y="115888"/>
            <a:ext cx="6338887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20675" indent="-320675" eaLnBrk="1" hangingPunct="1">
              <a:spcAft>
                <a:spcPts val="0"/>
              </a:spcAft>
              <a:defRPr/>
            </a:pPr>
            <a:r>
              <a:rPr lang="zh-TW" altLang="zh-TW" sz="60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□高齡者安全宣導</a:t>
            </a:r>
            <a:endParaRPr lang="en-US" altLang="zh-TW" sz="6000" b="1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2323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編號版面配置區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"/>
              <a:defRPr sz="32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"/>
              <a:defRPr sz="28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"/>
              <a:defRPr sz="24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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BDFB632-AEB7-4ED3-9802-3CD7C869127F}" type="slidenum">
              <a:rPr lang="en-US" altLang="zh-TW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zh-TW" sz="1200" smtClean="0">
              <a:latin typeface="Arial" panose="020B0604020202020204" pitchFamily="34" charset="0"/>
            </a:endParaRPr>
          </a:p>
        </p:txBody>
      </p:sp>
      <p:pic>
        <p:nvPicPr>
          <p:cNvPr id="41987" name="Picture 2" descr="C:\Users\Administrator\Desktop\f14207855659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916113"/>
            <a:ext cx="8429625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547813" y="476250"/>
            <a:ext cx="6340475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20675" indent="-320675" eaLnBrk="1" hangingPunct="1">
              <a:spcAft>
                <a:spcPts val="0"/>
              </a:spcAft>
              <a:defRPr/>
            </a:pPr>
            <a:r>
              <a:rPr lang="zh-TW" altLang="zh-TW" sz="60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□高齡者安全宣導</a:t>
            </a:r>
            <a:endParaRPr lang="en-US" altLang="zh-TW" sz="6000" b="1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912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投影片編號版面配置區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"/>
              <a:defRPr sz="32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"/>
              <a:defRPr sz="28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"/>
              <a:defRPr sz="24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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81FA9CE-F9D6-45F6-BFA2-17B6AC9C1D14}" type="slidenum">
              <a:rPr lang="en-US" altLang="zh-TW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zh-TW" sz="1200" smtClean="0">
              <a:latin typeface="Arial" panose="020B0604020202020204" pitchFamily="34" charset="0"/>
            </a:endParaRPr>
          </a:p>
        </p:txBody>
      </p:sp>
      <p:pic>
        <p:nvPicPr>
          <p:cNvPr id="43011" name="Picture 2" descr="C:\Users\Administrator\Desktop\31113174313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20938"/>
            <a:ext cx="8429625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95288" y="260350"/>
            <a:ext cx="8648700" cy="1939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20675" indent="-320675" eaLnBrk="1" hangingPunct="1">
              <a:spcAft>
                <a:spcPts val="0"/>
              </a:spcAft>
              <a:defRPr/>
            </a:pPr>
            <a:r>
              <a:rPr lang="zh-TW" altLang="zh-TW" sz="60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□自行車（汽機車搭乘）</a:t>
            </a:r>
            <a:endParaRPr lang="en-US" altLang="zh-TW" sz="6000" b="1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320675" indent="-320675" eaLnBrk="1" hangingPunct="1">
              <a:spcAft>
                <a:spcPts val="0"/>
              </a:spcAft>
              <a:defRPr/>
            </a:pPr>
            <a:r>
              <a:rPr lang="zh-TW" altLang="en-US" sz="60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             </a:t>
            </a:r>
            <a:r>
              <a:rPr lang="zh-TW" altLang="zh-TW" sz="60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安全宣導</a:t>
            </a:r>
            <a:endParaRPr lang="en-US" altLang="zh-TW" sz="6000" b="1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204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投影片編號版面配置區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"/>
              <a:defRPr sz="32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"/>
              <a:defRPr sz="28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"/>
              <a:defRPr sz="24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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96436A7-89F8-45FC-9D09-A60EF4E34C08}" type="slidenum">
              <a:rPr lang="en-US" altLang="zh-TW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zh-TW" sz="1200" smtClean="0">
              <a:latin typeface="Arial" panose="020B0604020202020204" pitchFamily="34" charset="0"/>
            </a:endParaRPr>
          </a:p>
        </p:txBody>
      </p:sp>
      <p:pic>
        <p:nvPicPr>
          <p:cNvPr id="44035" name="Picture 2" descr="C:\Users\Administrator\Deskto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200275"/>
            <a:ext cx="3313112" cy="469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395288" y="260350"/>
            <a:ext cx="8648700" cy="1939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20675" indent="-320675" eaLnBrk="1" hangingPunct="1">
              <a:spcAft>
                <a:spcPts val="0"/>
              </a:spcAft>
              <a:defRPr/>
            </a:pPr>
            <a:r>
              <a:rPr lang="zh-TW" altLang="zh-TW" sz="60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□自行車（汽機車搭乘）</a:t>
            </a:r>
            <a:endParaRPr lang="en-US" altLang="zh-TW" sz="6000" b="1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320675" indent="-320675" eaLnBrk="1" hangingPunct="1">
              <a:spcAft>
                <a:spcPts val="0"/>
              </a:spcAft>
              <a:defRPr/>
            </a:pPr>
            <a:r>
              <a:rPr lang="zh-TW" altLang="en-US" sz="60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             </a:t>
            </a:r>
            <a:r>
              <a:rPr lang="zh-TW" altLang="zh-TW" sz="60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安全宣導</a:t>
            </a:r>
            <a:endParaRPr lang="en-US" altLang="zh-TW" sz="6000" b="1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238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14018" y="404664"/>
            <a:ext cx="483818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dirty="0" smtClean="0"/>
              <a:t>認識電動車</a:t>
            </a:r>
            <a:r>
              <a:rPr lang="en-US" altLang="zh-TW" sz="6600" dirty="0" smtClean="0"/>
              <a:t>~</a:t>
            </a:r>
            <a:endParaRPr lang="zh-TW" altLang="en-US" sz="6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856"/>
            <a:ext cx="7164288" cy="333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695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solidFill>
            <a:srgbClr val="FF9933"/>
          </a:solidFill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加強「</a:t>
            </a:r>
            <a:r>
              <a:rPr lang="zh-TW" altLang="en-US" dirty="0"/>
              <a:t>路口禮讓、安全穿越」與「高齡者行的安全」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一</a:t>
            </a:r>
            <a:r>
              <a:rPr lang="zh-TW" altLang="en-US" dirty="0" smtClean="0"/>
              <a:t>、推</a:t>
            </a:r>
            <a:r>
              <a:rPr lang="zh-TW" altLang="en-US" dirty="0"/>
              <a:t>展「禮讓行人安全穿越路口」與「高齡者行的安全」</a:t>
            </a:r>
            <a:r>
              <a:rPr lang="zh-TW" altLang="en-US" dirty="0" smtClean="0"/>
              <a:t>，學生</a:t>
            </a:r>
            <a:r>
              <a:rPr lang="zh-TW" altLang="en-US" dirty="0"/>
              <a:t>於日常生活中請養成：</a:t>
            </a:r>
          </a:p>
          <a:p>
            <a:r>
              <a:rPr lang="zh-TW" altLang="en-US" dirty="0"/>
              <a:t>獨自穿越道路時能夠舉旗（禮讓小旗）、</a:t>
            </a:r>
            <a:r>
              <a:rPr lang="zh-TW" altLang="en-US" dirty="0">
                <a:solidFill>
                  <a:srgbClr val="FF0000"/>
                </a:solidFill>
              </a:rPr>
              <a:t>舉手安全穿越路口</a:t>
            </a:r>
            <a:r>
              <a:rPr lang="zh-TW" altLang="en-US" dirty="0"/>
              <a:t>，增加自己的能見度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主動</a:t>
            </a:r>
            <a:r>
              <a:rPr lang="zh-TW" altLang="en-US" dirty="0"/>
              <a:t>協助</a:t>
            </a:r>
            <a:r>
              <a:rPr lang="zh-TW" altLang="en-US" dirty="0" smtClean="0"/>
              <a:t>高齡</a:t>
            </a:r>
            <a:r>
              <a:rPr lang="zh-TW" altLang="en-US" dirty="0"/>
              <a:t>者穿越道路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提醒</a:t>
            </a:r>
            <a:r>
              <a:rPr lang="zh-TW" altLang="en-US" dirty="0"/>
              <a:t>家長駕駛汽、機車時，能禮讓學童與高齡者。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77542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71538"/>
            <a:ext cx="73152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2238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0" y="476672"/>
            <a:ext cx="840668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/>
              <a:t>電輔車及電動自行車法律問題小小懶人</a:t>
            </a:r>
            <a:r>
              <a:rPr lang="zh-TW" altLang="en-US" sz="3200" dirty="0" smtClean="0"/>
              <a:t>包</a:t>
            </a:r>
            <a:endParaRPr lang="en-US" altLang="zh-TW" sz="3200" dirty="0" smtClean="0"/>
          </a:p>
          <a:p>
            <a:endParaRPr lang="zh-TW" altLang="en-US" sz="3200" dirty="0"/>
          </a:p>
          <a:p>
            <a:r>
              <a:rPr lang="en-US" altLang="zh-TW" dirty="0"/>
              <a:t>Q1</a:t>
            </a:r>
            <a:r>
              <a:rPr lang="zh-TW" altLang="en-US" dirty="0"/>
              <a:t>：騎電輔車或電動自行車</a:t>
            </a:r>
            <a:r>
              <a:rPr lang="zh-TW" altLang="en-US" dirty="0">
                <a:solidFill>
                  <a:srgbClr val="FF0000"/>
                </a:solidFill>
              </a:rPr>
              <a:t>需要</a:t>
            </a:r>
            <a:r>
              <a:rPr lang="zh-TW" altLang="en-US" dirty="0"/>
              <a:t>配戴</a:t>
            </a:r>
            <a:r>
              <a:rPr lang="zh-TW" altLang="en-US" dirty="0" smtClean="0"/>
              <a:t>安全帽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276013" y="2832773"/>
            <a:ext cx="46560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Q3 </a:t>
            </a:r>
            <a:r>
              <a:rPr lang="zh-TW" altLang="en-US" dirty="0"/>
              <a:t>：電輔車或電動</a:t>
            </a:r>
            <a:r>
              <a:rPr lang="zh-TW" altLang="en-US" dirty="0" smtClean="0"/>
              <a:t>自行車</a:t>
            </a:r>
            <a:r>
              <a:rPr lang="zh-TW" altLang="en-US" dirty="0" smtClean="0">
                <a:solidFill>
                  <a:srgbClr val="FF0000"/>
                </a:solidFill>
              </a:rPr>
              <a:t>不可以</a:t>
            </a:r>
            <a:r>
              <a:rPr lang="zh-TW" altLang="en-US" dirty="0"/>
              <a:t>載</a:t>
            </a:r>
            <a:r>
              <a:rPr lang="zh-TW" altLang="en-US" dirty="0" smtClean="0"/>
              <a:t>人</a:t>
            </a:r>
            <a:endParaRPr lang="en-US" altLang="zh-TW" dirty="0"/>
          </a:p>
        </p:txBody>
      </p:sp>
      <p:sp>
        <p:nvSpPr>
          <p:cNvPr id="5" name="矩形 4"/>
          <p:cNvSpPr/>
          <p:nvPr/>
        </p:nvSpPr>
        <p:spPr>
          <a:xfrm>
            <a:off x="251520" y="2132856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Q2</a:t>
            </a:r>
            <a:r>
              <a:rPr lang="zh-TW" altLang="en-US" dirty="0"/>
              <a:t>：以電動自行車或電動輔助</a:t>
            </a:r>
            <a:r>
              <a:rPr lang="zh-TW" altLang="en-US" dirty="0" smtClean="0"/>
              <a:t>自行車</a:t>
            </a:r>
            <a:r>
              <a:rPr lang="zh-TW" altLang="en-US" dirty="0" smtClean="0">
                <a:solidFill>
                  <a:srgbClr val="FF0000"/>
                </a:solidFill>
              </a:rPr>
              <a:t>不能</a:t>
            </a:r>
            <a:r>
              <a:rPr lang="zh-TW" altLang="en-US" dirty="0" smtClean="0"/>
              <a:t>酒駕</a:t>
            </a:r>
            <a:endParaRPr lang="en-US" altLang="zh-TW" dirty="0"/>
          </a:p>
        </p:txBody>
      </p:sp>
      <p:sp>
        <p:nvSpPr>
          <p:cNvPr id="6" name="矩形 5"/>
          <p:cNvSpPr/>
          <p:nvPr/>
        </p:nvSpPr>
        <p:spPr>
          <a:xfrm>
            <a:off x="304365" y="3573016"/>
            <a:ext cx="3919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Q4</a:t>
            </a:r>
            <a:r>
              <a:rPr lang="zh-TW" altLang="en-US" dirty="0"/>
              <a:t>：電輔</a:t>
            </a:r>
            <a:r>
              <a:rPr lang="zh-TW" altLang="en-US" dirty="0" smtClean="0"/>
              <a:t>車</a:t>
            </a:r>
            <a:r>
              <a:rPr lang="zh-TW" altLang="en-US" dirty="0" smtClean="0">
                <a:solidFill>
                  <a:srgbClr val="FF0000"/>
                </a:solidFill>
              </a:rPr>
              <a:t>不可以</a:t>
            </a:r>
            <a:r>
              <a:rPr lang="zh-TW" altLang="en-US" dirty="0"/>
              <a:t>騎在騎樓或</a:t>
            </a:r>
            <a:r>
              <a:rPr lang="zh-TW" altLang="en-US" dirty="0" smtClean="0"/>
              <a:t>人行道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304365" y="4293096"/>
            <a:ext cx="4488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Q5</a:t>
            </a:r>
            <a:r>
              <a:rPr lang="zh-TW" altLang="en-US" dirty="0" smtClean="0"/>
              <a:t>：</a:t>
            </a:r>
            <a:r>
              <a:rPr lang="zh-TW" altLang="en-US" dirty="0">
                <a:solidFill>
                  <a:srgbClr val="FF0000"/>
                </a:solidFill>
              </a:rPr>
              <a:t>需要</a:t>
            </a:r>
            <a:r>
              <a:rPr lang="zh-TW" altLang="en-US" dirty="0" smtClean="0"/>
              <a:t>合格</a:t>
            </a:r>
            <a:r>
              <a:rPr lang="zh-TW" altLang="en-US" dirty="0"/>
              <a:t>的電動輔助</a:t>
            </a:r>
            <a:r>
              <a:rPr lang="zh-TW" altLang="en-US" dirty="0" smtClean="0"/>
              <a:t>自行車檢驗標章</a:t>
            </a:r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25144"/>
            <a:ext cx="3965304" cy="1705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332357" y="5013176"/>
            <a:ext cx="3895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Q6</a:t>
            </a:r>
            <a:r>
              <a:rPr lang="zh-TW" altLang="en-US" dirty="0" smtClean="0"/>
              <a:t>：</a:t>
            </a:r>
            <a:r>
              <a:rPr lang="zh-TW" altLang="en-US" dirty="0">
                <a:solidFill>
                  <a:srgbClr val="FF0000"/>
                </a:solidFill>
              </a:rPr>
              <a:t>立法</a:t>
            </a:r>
            <a:r>
              <a:rPr lang="zh-TW" altLang="en-US" dirty="0" smtClean="0">
                <a:solidFill>
                  <a:srgbClr val="FF0000"/>
                </a:solidFill>
              </a:rPr>
              <a:t>中</a:t>
            </a:r>
            <a:r>
              <a:rPr lang="en-US" altLang="zh-TW" dirty="0" smtClean="0">
                <a:solidFill>
                  <a:srgbClr val="FF0000"/>
                </a:solidFill>
              </a:rPr>
              <a:t>:</a:t>
            </a:r>
            <a:r>
              <a:rPr lang="en-US" altLang="zh-TW" dirty="0" smtClean="0"/>
              <a:t>14</a:t>
            </a:r>
            <a:r>
              <a:rPr lang="zh-TW" altLang="en-US" dirty="0" smtClean="0"/>
              <a:t>歲以下不能騎乘</a:t>
            </a:r>
            <a:r>
              <a:rPr lang="en-US" altLang="zh-TW" dirty="0" smtClean="0"/>
              <a:t>(</a:t>
            </a:r>
            <a:r>
              <a:rPr lang="zh-TW" altLang="en-US" dirty="0" smtClean="0"/>
              <a:t>危險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60079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投影片編號版面配置區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"/>
              <a:defRPr sz="32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"/>
              <a:defRPr sz="28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"/>
              <a:defRPr sz="24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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4C424C5-80AD-48AC-A2D5-576B262485BE}" type="slidenum">
              <a:rPr lang="en-US" altLang="zh-TW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zh-TW" sz="1200" smtClean="0">
              <a:latin typeface="Arial" panose="020B0604020202020204" pitchFamily="34" charset="0"/>
            </a:endParaRPr>
          </a:p>
        </p:txBody>
      </p:sp>
      <p:pic>
        <p:nvPicPr>
          <p:cNvPr id="45059" name="Picture 2" descr="C:\Users\Administrator\Desktop\待轉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173288"/>
            <a:ext cx="3240087" cy="467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395288" y="260350"/>
            <a:ext cx="8648700" cy="1939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20675" indent="-320675" eaLnBrk="1" hangingPunct="1">
              <a:spcAft>
                <a:spcPts val="0"/>
              </a:spcAft>
              <a:defRPr/>
            </a:pPr>
            <a:r>
              <a:rPr lang="zh-TW" altLang="zh-TW" sz="60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□自行車（汽機車搭乘）</a:t>
            </a:r>
            <a:endParaRPr lang="en-US" altLang="zh-TW" sz="6000" b="1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320675" indent="-320675" eaLnBrk="1" hangingPunct="1">
              <a:spcAft>
                <a:spcPts val="0"/>
              </a:spcAft>
              <a:defRPr/>
            </a:pPr>
            <a:r>
              <a:rPr lang="zh-TW" altLang="en-US" sz="60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             </a:t>
            </a:r>
            <a:r>
              <a:rPr lang="zh-TW" altLang="zh-TW" sz="60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安全宣導</a:t>
            </a:r>
            <a:endParaRPr lang="en-US" altLang="zh-TW" sz="6000" b="1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534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圖片 1" descr="D:\10701\10701交通\1070903交通宣導\20180903_0857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1700213"/>
            <a:ext cx="814228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469900" y="333375"/>
            <a:ext cx="8648700" cy="1014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zh-TW" altLang="zh-TW" sz="60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□預防酒駕（家長宣導）</a:t>
            </a:r>
            <a:endParaRPr lang="en-US" altLang="zh-TW" sz="6000" b="1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1525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投影片編號版面配置區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"/>
              <a:defRPr sz="32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"/>
              <a:defRPr sz="28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"/>
              <a:defRPr sz="24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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F38D0E0-2106-40ED-B76A-01C63F26E2F1}" type="slidenum">
              <a:rPr lang="en-US" altLang="zh-TW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altLang="zh-TW" sz="1200" smtClean="0">
              <a:latin typeface="Arial" panose="020B0604020202020204" pitchFamily="34" charset="0"/>
            </a:endParaRPr>
          </a:p>
        </p:txBody>
      </p:sp>
      <p:pic>
        <p:nvPicPr>
          <p:cNvPr id="47107" name="Picture 2" descr="C:\Users\Administrator\Desktop\images酒駕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758950"/>
            <a:ext cx="4746625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466725" y="333375"/>
            <a:ext cx="8648700" cy="1014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zh-TW" altLang="zh-TW" sz="60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□預防酒駕（家長宣導）</a:t>
            </a:r>
            <a:endParaRPr lang="en-US" altLang="zh-TW" sz="6000" b="1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0306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編號版面配置區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"/>
              <a:defRPr sz="32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"/>
              <a:defRPr sz="28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"/>
              <a:defRPr sz="24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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27253CA-13EC-41BF-84AC-4BD4324376F0}" type="slidenum">
              <a:rPr lang="en-US" altLang="zh-TW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en-US" altLang="zh-TW" sz="1200" smtClean="0">
              <a:latin typeface="Arial" panose="020B0604020202020204" pitchFamily="34" charset="0"/>
            </a:endParaRPr>
          </a:p>
        </p:txBody>
      </p:sp>
      <p:pic>
        <p:nvPicPr>
          <p:cNvPr id="48131" name="Picture 2" descr="C:\Users\Administrator\Desktop\pic5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522413"/>
            <a:ext cx="3743325" cy="519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466725" y="333375"/>
            <a:ext cx="8648700" cy="1014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zh-TW" altLang="zh-TW" sz="60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□預防酒駕（家長宣導）</a:t>
            </a:r>
            <a:endParaRPr lang="en-US" altLang="zh-TW" sz="6000" b="1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208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編號版面配置區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"/>
              <a:defRPr sz="32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"/>
              <a:defRPr sz="28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"/>
              <a:defRPr sz="24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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050473B-363D-443B-9DB8-D6B187684653}" type="slidenum">
              <a:rPr lang="en-US" altLang="zh-TW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en-US" altLang="zh-TW" sz="1200" smtClean="0">
              <a:latin typeface="Arial" panose="020B0604020202020204" pitchFamily="34" charset="0"/>
            </a:endParaRPr>
          </a:p>
        </p:txBody>
      </p:sp>
      <p:pic>
        <p:nvPicPr>
          <p:cNvPr id="49155" name="Picture 2" descr="C:\Users\Administrator\Desktop\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52563"/>
            <a:ext cx="3671887" cy="526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466725" y="333375"/>
            <a:ext cx="8648700" cy="1014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zh-TW" altLang="zh-TW" sz="60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□預防酒駕（家長宣導）</a:t>
            </a:r>
            <a:endParaRPr lang="en-US" altLang="zh-TW" sz="6000" b="1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36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19672" y="404664"/>
            <a:ext cx="55707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zh-TW" altLang="en-US" sz="6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交通安全四守則</a:t>
            </a:r>
            <a:endParaRPr lang="en-US" altLang="zh-TW" sz="6000" b="1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916832"/>
            <a:ext cx="7077242" cy="424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82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19672" y="404664"/>
            <a:ext cx="55707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zh-TW" altLang="en-US" sz="6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交通安全四守則</a:t>
            </a:r>
            <a:endParaRPr lang="en-US" altLang="zh-TW" sz="6000" b="1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916832"/>
            <a:ext cx="6717202" cy="403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6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19672" y="404664"/>
            <a:ext cx="55707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zh-TW" altLang="en-US" sz="6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交通安全四守則</a:t>
            </a:r>
            <a:endParaRPr lang="en-US" altLang="zh-TW" sz="6000" b="1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772816"/>
            <a:ext cx="6957229" cy="417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77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solidFill>
            <a:srgbClr val="FF9933"/>
          </a:solidFill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加強「</a:t>
            </a:r>
            <a:r>
              <a:rPr lang="zh-TW" altLang="en-US" dirty="0"/>
              <a:t>路口禮讓、安全穿越」與「高齡者行的安全」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/>
              <a:t>二</a:t>
            </a:r>
            <a:r>
              <a:rPr lang="zh-TW" altLang="en-US" dirty="0"/>
              <a:t>、加強宣導行人通行安全：</a:t>
            </a:r>
          </a:p>
          <a:p>
            <a:pPr marL="0" indent="0">
              <a:buNone/>
            </a:pPr>
            <a:r>
              <a:rPr lang="en-US" altLang="zh-TW" dirty="0"/>
              <a:t>(</a:t>
            </a:r>
            <a:r>
              <a:rPr lang="zh-TW" altLang="en-US" dirty="0"/>
              <a:t>一</a:t>
            </a:r>
            <a:r>
              <a:rPr lang="en-US" altLang="zh-TW" dirty="0"/>
              <a:t>) </a:t>
            </a:r>
            <a:r>
              <a:rPr lang="zh-TW" altLang="en-US" dirty="0"/>
              <a:t>穿越</a:t>
            </a:r>
            <a:r>
              <a:rPr lang="zh-TW" altLang="en-US" dirty="0" smtClean="0"/>
              <a:t>道路遵守</a:t>
            </a:r>
            <a:r>
              <a:rPr lang="zh-TW" altLang="en-US" dirty="0"/>
              <a:t>交通號誌指示或警察之指揮。</a:t>
            </a:r>
          </a:p>
          <a:p>
            <a:pPr marL="0" indent="0">
              <a:buNone/>
            </a:pPr>
            <a:r>
              <a:rPr lang="en-US" altLang="zh-TW" dirty="0"/>
              <a:t>(</a:t>
            </a:r>
            <a:r>
              <a:rPr lang="zh-TW" altLang="en-US" dirty="0"/>
              <a:t>二</a:t>
            </a:r>
            <a:r>
              <a:rPr lang="en-US" altLang="zh-TW" dirty="0"/>
              <a:t>) </a:t>
            </a:r>
            <a:r>
              <a:rPr lang="en-US" altLang="zh-TW" dirty="0" smtClean="0"/>
              <a:t>100</a:t>
            </a:r>
            <a:r>
              <a:rPr lang="zh-TW" altLang="en-US" dirty="0"/>
              <a:t>公尺內有人行穿越道時，不得穿越道路。</a:t>
            </a:r>
          </a:p>
          <a:p>
            <a:pPr marL="0" indent="0">
              <a:buNone/>
            </a:pPr>
            <a:r>
              <a:rPr lang="en-US" altLang="zh-TW" dirty="0"/>
              <a:t>(</a:t>
            </a:r>
            <a:r>
              <a:rPr lang="zh-TW" altLang="en-US" dirty="0"/>
              <a:t>三</a:t>
            </a:r>
            <a:r>
              <a:rPr lang="en-US" altLang="zh-TW" dirty="0"/>
              <a:t>) </a:t>
            </a:r>
            <a:r>
              <a:rPr lang="zh-TW" altLang="en-US" dirty="0"/>
              <a:t>不闖紅燈，不任意穿越車道、不跨越護欄及安全島，不侵犯車輛通行的路權。</a:t>
            </a:r>
          </a:p>
          <a:p>
            <a:pPr marL="0" indent="0">
              <a:buNone/>
            </a:pPr>
            <a:r>
              <a:rPr lang="en-US" altLang="zh-TW" dirty="0"/>
              <a:t>(</a:t>
            </a:r>
            <a:r>
              <a:rPr lang="zh-TW" altLang="en-US" dirty="0"/>
              <a:t>四</a:t>
            </a:r>
            <a:r>
              <a:rPr lang="en-US" altLang="zh-TW" dirty="0"/>
              <a:t>) </a:t>
            </a:r>
            <a:r>
              <a:rPr lang="zh-TW" altLang="en-US" dirty="0"/>
              <a:t>面對來車靠邊走，穿著亮色及有反光的衣服，有人行道請走人行道，無人行道時請靠路邊行走。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036286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19672" y="404664"/>
            <a:ext cx="55707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zh-TW" altLang="en-US" sz="6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交通安全四守則</a:t>
            </a:r>
            <a:endParaRPr lang="en-US" altLang="zh-TW" sz="6000" b="1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49" y="1844824"/>
            <a:ext cx="6717202" cy="403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175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19672" y="404664"/>
            <a:ext cx="55707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zh-TW" altLang="en-US" sz="6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交通安全四守則</a:t>
            </a:r>
            <a:endParaRPr lang="en-US" altLang="zh-TW" sz="6000" b="1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772816"/>
            <a:ext cx="7077242" cy="424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270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19672" y="404664"/>
            <a:ext cx="55707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zh-TW" altLang="en-US" sz="6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交通安全四守則</a:t>
            </a:r>
            <a:endParaRPr lang="en-US" altLang="zh-TW" sz="6000" b="1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844824"/>
            <a:ext cx="7317269" cy="43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249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19672" y="404664"/>
            <a:ext cx="55707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zh-TW" altLang="en-US" sz="6000" b="1" kern="1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交通安全四守則</a:t>
            </a:r>
            <a:endParaRPr lang="en-US" altLang="zh-TW" sz="6000" b="1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844824"/>
            <a:ext cx="6717202" cy="403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082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844824"/>
            <a:ext cx="5472608" cy="307834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55576" y="548680"/>
            <a:ext cx="3528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/>
              <a:t>1</a:t>
            </a:r>
            <a:r>
              <a:rPr lang="zh-TW" altLang="en-US" sz="6600" dirty="0" smtClean="0"/>
              <a:t>我看到</a:t>
            </a:r>
            <a:endParaRPr lang="zh-TW" altLang="en-US" sz="6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5652120" y="548680"/>
            <a:ext cx="31534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600" dirty="0" smtClean="0"/>
              <a:t>2</a:t>
            </a:r>
            <a:r>
              <a:rPr lang="zh-TW" altLang="en-US" sz="6600" dirty="0" smtClean="0"/>
              <a:t>我感到</a:t>
            </a:r>
            <a:endParaRPr lang="zh-TW" altLang="en-US" sz="66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5292080" y="5301208"/>
            <a:ext cx="31534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600" dirty="0" smtClean="0"/>
              <a:t>3</a:t>
            </a:r>
            <a:r>
              <a:rPr lang="zh-TW" altLang="en-US" sz="6600" dirty="0" smtClean="0"/>
              <a:t>我認為</a:t>
            </a:r>
            <a:endParaRPr lang="zh-TW" altLang="en-US" sz="66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971600" y="5301208"/>
            <a:ext cx="31534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600" dirty="0" smtClean="0"/>
              <a:t>4</a:t>
            </a:r>
            <a:r>
              <a:rPr lang="zh-TW" altLang="en-US" sz="6600" dirty="0" smtClean="0"/>
              <a:t>我決定</a:t>
            </a:r>
            <a:endParaRPr lang="zh-TW" altLang="en-US" sz="6600" dirty="0"/>
          </a:p>
        </p:txBody>
      </p:sp>
    </p:spTree>
    <p:extLst>
      <p:ext uri="{BB962C8B-B14F-4D97-AF65-F5344CB8AC3E}">
        <p14:creationId xmlns:p14="http://schemas.microsoft.com/office/powerpoint/2010/main" val="349170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編號版面配置區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"/>
              <a:defRPr sz="32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"/>
              <a:defRPr sz="28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"/>
              <a:defRPr sz="24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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CE514D3-B999-436D-98AA-FFF846CCA92B}" type="slidenum">
              <a:rPr lang="en-US" altLang="zh-TW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en-US" altLang="zh-TW" sz="1200" smtClean="0">
              <a:latin typeface="Arial" panose="020B0604020202020204" pitchFamily="34" charset="0"/>
            </a:endParaRPr>
          </a:p>
        </p:txBody>
      </p:sp>
      <p:sp>
        <p:nvSpPr>
          <p:cNvPr id="50179" name="文字方塊 2"/>
          <p:cNvSpPr txBox="1">
            <a:spLocks noChangeArrowheads="1"/>
          </p:cNvSpPr>
          <p:nvPr/>
        </p:nvSpPr>
        <p:spPr bwMode="auto">
          <a:xfrm>
            <a:off x="467544" y="2564904"/>
            <a:ext cx="77770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"/>
              <a:defRPr sz="32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"/>
              <a:defRPr sz="28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"/>
              <a:defRPr sz="24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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 2" panose="05020102010507070707" pitchFamily="18" charset="2"/>
              <a:buChar char=""/>
              <a:defRPr sz="2000">
                <a:solidFill>
                  <a:schemeClr val="tx1"/>
                </a:solidFill>
                <a:latin typeface="Goudy Old Style" panose="02020502050305020303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7200" dirty="0" smtClean="0">
                <a:latin typeface="Arial" panose="020B0604020202020204" pitchFamily="34" charset="0"/>
              </a:rPr>
              <a:t>交通安全一句</a:t>
            </a:r>
            <a:r>
              <a:rPr lang="zh-TW" altLang="en-US" sz="7200" dirty="0">
                <a:latin typeface="Arial" panose="020B0604020202020204" pitchFamily="34" charset="0"/>
              </a:rPr>
              <a:t>話</a:t>
            </a:r>
            <a:endParaRPr lang="en-US" altLang="zh-TW" sz="7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99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07704" y="2420888"/>
            <a:ext cx="5472608" cy="15407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sz="9600" dirty="0" smtClean="0"/>
              <a:t>謝謝聆聽</a:t>
            </a:r>
            <a:endParaRPr lang="zh-TW" altLang="en-US" sz="9600" dirty="0"/>
          </a:p>
        </p:txBody>
      </p:sp>
    </p:spTree>
    <p:extLst>
      <p:ext uri="{BB962C8B-B14F-4D97-AF65-F5344CB8AC3E}">
        <p14:creationId xmlns:p14="http://schemas.microsoft.com/office/powerpoint/2010/main" val="24325925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35696" y="1988840"/>
            <a:ext cx="5472608" cy="11521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zh-TW" altLang="en-US" sz="9600" dirty="0" smtClean="0"/>
              <a:t>校園生活對話</a:t>
            </a:r>
            <a:endParaRPr lang="zh-TW" altLang="en-US" sz="9600" dirty="0"/>
          </a:p>
        </p:txBody>
      </p:sp>
      <p:sp>
        <p:nvSpPr>
          <p:cNvPr id="2" name="矩形 1"/>
          <p:cNvSpPr/>
          <p:nvPr/>
        </p:nvSpPr>
        <p:spPr>
          <a:xfrm>
            <a:off x="2267744" y="3573016"/>
            <a:ext cx="4339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師生討論時間</a:t>
            </a:r>
            <a:endParaRPr lang="zh-TW" alt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89850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認識校園及周邊交通道路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6752"/>
            <a:ext cx="8003232" cy="5660504"/>
          </a:xfrm>
        </p:spPr>
      </p:pic>
    </p:spTree>
    <p:extLst>
      <p:ext uri="{BB962C8B-B14F-4D97-AF65-F5344CB8AC3E}">
        <p14:creationId xmlns:p14="http://schemas.microsoft.com/office/powerpoint/2010/main" val="325179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宜昌國小在哪裡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55076"/>
            <a:ext cx="8384485" cy="5596600"/>
          </a:xfrm>
        </p:spPr>
      </p:pic>
    </p:spTree>
    <p:extLst>
      <p:ext uri="{BB962C8B-B14F-4D97-AF65-F5344CB8AC3E}">
        <p14:creationId xmlns:p14="http://schemas.microsoft.com/office/powerpoint/2010/main" val="28063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solidFill>
            <a:srgbClr val="FF9933"/>
          </a:solidFill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加強「</a:t>
            </a:r>
            <a:r>
              <a:rPr lang="zh-TW" altLang="en-US" dirty="0"/>
              <a:t>路口禮讓、安全穿越」與「高齡者行的安全」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514116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zh-TW" altLang="en-US" dirty="0" smtClean="0"/>
              <a:t>二</a:t>
            </a:r>
            <a:r>
              <a:rPr lang="zh-TW" altLang="en-US" dirty="0"/>
              <a:t>、加強宣導行人通行安全：</a:t>
            </a:r>
          </a:p>
          <a:p>
            <a:pPr marL="0" indent="0">
              <a:buNone/>
            </a:pPr>
            <a:r>
              <a:rPr lang="en-US" altLang="zh-TW" dirty="0" smtClean="0"/>
              <a:t>(</a:t>
            </a:r>
            <a:r>
              <a:rPr lang="zh-TW" altLang="en-US" dirty="0"/>
              <a:t>五</a:t>
            </a:r>
            <a:r>
              <a:rPr lang="en-US" altLang="zh-TW" dirty="0"/>
              <a:t>) </a:t>
            </a:r>
            <a:r>
              <a:rPr lang="zh-TW" altLang="en-US" dirty="0" smtClean="0"/>
              <a:t>穿越</a:t>
            </a:r>
            <a:r>
              <a:rPr lang="zh-TW" altLang="en-US" dirty="0"/>
              <a:t>前須於路口後退三大步，先左看、再右看、再一次左看，左右察看留意來車。</a:t>
            </a:r>
          </a:p>
          <a:p>
            <a:pPr marL="0" indent="0">
              <a:buNone/>
            </a:pPr>
            <a:r>
              <a:rPr lang="en-US" altLang="zh-TW" dirty="0"/>
              <a:t>(</a:t>
            </a:r>
            <a:r>
              <a:rPr lang="zh-TW" altLang="en-US" dirty="0"/>
              <a:t>六</a:t>
            </a:r>
            <a:r>
              <a:rPr lang="en-US" altLang="zh-TW" dirty="0"/>
              <a:t>) </a:t>
            </a:r>
            <a:r>
              <a:rPr lang="zh-TW" altLang="en-US" dirty="0"/>
              <a:t>在安全路口通過道路時，請預留充足的時間，注意左方、右方、對向及後方來車。</a:t>
            </a:r>
          </a:p>
          <a:p>
            <a:pPr marL="0" indent="0">
              <a:buNone/>
            </a:pPr>
            <a:r>
              <a:rPr lang="en-US" altLang="zh-TW" dirty="0"/>
              <a:t>(</a:t>
            </a:r>
            <a:r>
              <a:rPr lang="zh-TW" altLang="en-US" dirty="0"/>
              <a:t>七</a:t>
            </a:r>
            <a:r>
              <a:rPr lang="en-US" altLang="zh-TW" dirty="0"/>
              <a:t>) </a:t>
            </a:r>
            <a:r>
              <a:rPr lang="zh-TW" altLang="en-US" dirty="0"/>
              <a:t>注意大型</a:t>
            </a:r>
            <a:r>
              <a:rPr lang="zh-TW" altLang="en-US" dirty="0" smtClean="0"/>
              <a:t>車轉彎半徑大</a:t>
            </a:r>
            <a:r>
              <a:rPr lang="zh-TW" altLang="en-US" dirty="0"/>
              <a:t>、</a:t>
            </a:r>
            <a:r>
              <a:rPr lang="zh-TW" altLang="en-US" dirty="0" smtClean="0"/>
              <a:t>視野</a:t>
            </a:r>
            <a:r>
              <a:rPr lang="zh-TW" altLang="en-US" dirty="0"/>
              <a:t>死角與內輪差。</a:t>
            </a:r>
          </a:p>
          <a:p>
            <a:pPr marL="0" indent="0">
              <a:buNone/>
            </a:pPr>
            <a:r>
              <a:rPr lang="en-US" altLang="zh-TW" dirty="0"/>
              <a:t>(</a:t>
            </a:r>
            <a:r>
              <a:rPr lang="zh-TW" altLang="en-US" dirty="0"/>
              <a:t>八</a:t>
            </a:r>
            <a:r>
              <a:rPr lang="en-US" altLang="zh-TW" dirty="0"/>
              <a:t>) </a:t>
            </a:r>
            <a:r>
              <a:rPr lang="zh-TW" altLang="en-US" dirty="0"/>
              <a:t>行人穿越道上不能騎自行車，請下車牽車，依標誌標線號誌指示行駛、依規定兩段式左</a:t>
            </a:r>
            <a:r>
              <a:rPr lang="en-US" altLang="zh-TW" dirty="0"/>
              <a:t>(</a:t>
            </a:r>
            <a:r>
              <a:rPr lang="zh-TW" altLang="en-US" dirty="0"/>
              <a:t>右</a:t>
            </a:r>
            <a:r>
              <a:rPr lang="en-US" altLang="zh-TW" dirty="0"/>
              <a:t>)</a:t>
            </a:r>
            <a:r>
              <a:rPr lang="zh-TW" altLang="en-US" dirty="0"/>
              <a:t>轉、行駛時，不得爭先、爭道、並行競駛或以其他危險方式駕駛，遵守行車秩序規範。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660095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交</a:t>
            </a:r>
            <a:r>
              <a:rPr lang="zh-TW" altLang="en-US" dirty="0"/>
              <a:t>通</a:t>
            </a:r>
            <a:r>
              <a:rPr lang="zh-TW" altLang="zh-TW" dirty="0" smtClean="0"/>
              <a:t>路隊</a:t>
            </a:r>
            <a:r>
              <a:rPr lang="zh-TW" altLang="en-US" dirty="0" smtClean="0"/>
              <a:t>規</a:t>
            </a:r>
            <a:r>
              <a:rPr lang="zh-TW" altLang="en-US" dirty="0"/>
              <a:t>劃</a:t>
            </a:r>
          </a:p>
        </p:txBody>
      </p:sp>
      <p:graphicFrame>
        <p:nvGraphicFramePr>
          <p:cNvPr id="11" name="內容版面配置區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0583258"/>
              </p:ext>
            </p:extLst>
          </p:nvPr>
        </p:nvGraphicFramePr>
        <p:xfrm>
          <a:off x="-612576" y="980728"/>
          <a:ext cx="9937104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535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學生活動中心</a:t>
            </a:r>
            <a:r>
              <a:rPr lang="en-US" altLang="zh-TW" dirty="0" smtClean="0"/>
              <a:t>(</a:t>
            </a:r>
            <a:r>
              <a:rPr lang="zh-TW" altLang="en-US" dirty="0" smtClean="0"/>
              <a:t>家長接送區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4" name="Picture 5" descr="C:\Users\Administrator\Desktop\3245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62963"/>
            <a:ext cx="8229600" cy="40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2776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機車停放區</a:t>
            </a:r>
            <a:endParaRPr lang="zh-TW" altLang="en-US" dirty="0"/>
          </a:p>
        </p:txBody>
      </p:sp>
      <p:pic>
        <p:nvPicPr>
          <p:cNvPr id="4" name="Picture 4" descr="C:\Users\Administrator\Desktop\3243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62963"/>
            <a:ext cx="8229600" cy="40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767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活動中心出入口</a:t>
            </a:r>
            <a:endParaRPr lang="zh-TW" altLang="en-US" dirty="0"/>
          </a:p>
        </p:txBody>
      </p:sp>
      <p:pic>
        <p:nvPicPr>
          <p:cNvPr id="4" name="Picture 2" descr="C:\Users\Administrator\Desktop\3243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62963"/>
            <a:ext cx="8229600" cy="459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4849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西側正門</a:t>
            </a:r>
            <a:endParaRPr lang="zh-TW" altLang="en-US" dirty="0"/>
          </a:p>
        </p:txBody>
      </p:sp>
      <p:pic>
        <p:nvPicPr>
          <p:cNvPr id="5" name="Picture 2" descr="C:\Users\Administrator\Desktop\324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49" y="2089204"/>
            <a:ext cx="6319837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Administrator\Desktop\3244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226" y="222299"/>
            <a:ext cx="220008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Administrator\Desktop\324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0" y="846138"/>
            <a:ext cx="2448272" cy="503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istrator\Desktop\324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365104"/>
            <a:ext cx="4880794" cy="2372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384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795643"/>
            <a:ext cx="8229600" cy="1143000"/>
          </a:xfrm>
        </p:spPr>
        <p:txBody>
          <a:bodyPr/>
          <a:lstStyle/>
          <a:p>
            <a:pPr algn="r"/>
            <a:r>
              <a:rPr lang="zh-TW" altLang="en-US" dirty="0" smtClean="0"/>
              <a:t>正門單車隊停車區</a:t>
            </a:r>
            <a:endParaRPr lang="zh-TW" altLang="en-US" dirty="0"/>
          </a:p>
        </p:txBody>
      </p:sp>
      <p:pic>
        <p:nvPicPr>
          <p:cNvPr id="5" name="Picture 3" descr="C:\Users\Administrator\Desktop\324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92896"/>
            <a:ext cx="7486450" cy="36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Administrator\Desktop\3244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2962672" cy="609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0610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騎乘自行車注意事項：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(</a:t>
            </a:r>
            <a:r>
              <a:rPr lang="zh-TW" altLang="en-US" dirty="0"/>
              <a:t>一</a:t>
            </a:r>
            <a:r>
              <a:rPr lang="en-US" altLang="zh-TW" dirty="0"/>
              <a:t>)</a:t>
            </a:r>
            <a:r>
              <a:rPr lang="zh-TW" altLang="en-US" dirty="0"/>
              <a:t>行人穿越道上請勿騎乘自行車，可改以牽車步行。</a:t>
            </a:r>
          </a:p>
          <a:p>
            <a:r>
              <a:rPr lang="en-US" altLang="zh-TW" dirty="0"/>
              <a:t>(</a:t>
            </a:r>
            <a:r>
              <a:rPr lang="zh-TW" altLang="en-US" dirty="0"/>
              <a:t>二</a:t>
            </a:r>
            <a:r>
              <a:rPr lang="en-US" altLang="zh-TW" dirty="0"/>
              <a:t>)</a:t>
            </a:r>
            <a:r>
              <a:rPr lang="zh-TW" altLang="en-US" dirty="0"/>
              <a:t>依標誌標線號誌指示行駛。</a:t>
            </a:r>
          </a:p>
          <a:p>
            <a:r>
              <a:rPr lang="en-US" altLang="zh-TW" dirty="0"/>
              <a:t>(</a:t>
            </a:r>
            <a:r>
              <a:rPr lang="zh-TW" altLang="en-US" dirty="0"/>
              <a:t>三</a:t>
            </a:r>
            <a:r>
              <a:rPr lang="en-US" altLang="zh-TW" dirty="0"/>
              <a:t>)</a:t>
            </a:r>
            <a:r>
              <a:rPr lang="zh-TW" altLang="en-US" dirty="0"/>
              <a:t>依規定兩段式左轉，行駛時，不得爭先、爭道、並行競駛或以其他危險方式駕駛，遵守行車秩序規範。</a:t>
            </a:r>
          </a:p>
          <a:p>
            <a:r>
              <a:rPr lang="en-US" altLang="zh-TW" dirty="0"/>
              <a:t>(</a:t>
            </a:r>
            <a:r>
              <a:rPr lang="zh-TW" altLang="en-US" dirty="0"/>
              <a:t>四</a:t>
            </a:r>
            <a:r>
              <a:rPr lang="en-US" altLang="zh-TW" dirty="0"/>
              <a:t>)</a:t>
            </a:r>
            <a:r>
              <a:rPr lang="zh-TW" altLang="en-US" dirty="0"/>
              <a:t>注意大型車轉彎半徑大，並有視野死角與內輪差。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965110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廚房專用出入口</a:t>
            </a:r>
            <a:endParaRPr lang="zh-TW" altLang="en-US" dirty="0"/>
          </a:p>
        </p:txBody>
      </p:sp>
      <p:pic>
        <p:nvPicPr>
          <p:cNvPr id="4" name="Picture 2" descr="C:\Users\Administrator\Desktop\324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62963"/>
            <a:ext cx="8229600" cy="40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2485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南側門</a:t>
            </a:r>
            <a:r>
              <a:rPr lang="en-US" altLang="zh-TW" dirty="0"/>
              <a:t>	</a:t>
            </a:r>
            <a:r>
              <a:rPr lang="en-US" altLang="zh-TW" dirty="0" smtClean="0"/>
              <a:t>T</a:t>
            </a:r>
            <a:r>
              <a:rPr lang="zh-TW" altLang="en-US" dirty="0" smtClean="0"/>
              <a:t>字路口</a:t>
            </a:r>
            <a:endParaRPr lang="zh-TW" altLang="en-US" dirty="0"/>
          </a:p>
        </p:txBody>
      </p:sp>
      <p:pic>
        <p:nvPicPr>
          <p:cNvPr id="5" name="Picture 2" descr="C:\Users\Administrator\Desktop\324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7352058" cy="357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版面配置區 8" descr="20160525警察交通導護_170419_0008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2" r="16962"/>
          <a:stretch>
            <a:fillRect/>
          </a:stretch>
        </p:blipFill>
        <p:spPr bwMode="auto">
          <a:xfrm rot="420000">
            <a:off x="5243548" y="1598350"/>
            <a:ext cx="3550915" cy="302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9930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南側門</a:t>
            </a:r>
            <a:endParaRPr lang="zh-TW" altLang="en-US" dirty="0"/>
          </a:p>
        </p:txBody>
      </p:sp>
      <p:pic>
        <p:nvPicPr>
          <p:cNvPr id="4" name="Picture 2" descr="C:\Users\Administrator\Desktop\3244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62963"/>
            <a:ext cx="8229600" cy="40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796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7111" y="188640"/>
            <a:ext cx="2756992" cy="1143000"/>
          </a:xfrm>
          <a:solidFill>
            <a:srgbClr val="FF9933"/>
          </a:solidFill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00B050"/>
                </a:solidFill>
              </a:rPr>
              <a:t>學生</a:t>
            </a:r>
            <a:r>
              <a:rPr lang="zh-TW" altLang="en-US" dirty="0">
                <a:solidFill>
                  <a:srgbClr val="00B050"/>
                </a:solidFill>
              </a:rPr>
              <a:t>路隊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5441341"/>
              </p:ext>
            </p:extLst>
          </p:nvPr>
        </p:nvGraphicFramePr>
        <p:xfrm>
          <a:off x="179512" y="3933056"/>
          <a:ext cx="8856985" cy="2808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6612"/>
                <a:gridCol w="1174196"/>
                <a:gridCol w="1173369"/>
                <a:gridCol w="1056612"/>
                <a:gridCol w="1352230"/>
                <a:gridCol w="1043362"/>
                <a:gridCol w="1043362"/>
                <a:gridCol w="957242"/>
              </a:tblGrid>
              <a:tr h="92998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rgbClr val="FF0000"/>
                          </a:solidFill>
                          <a:effectLst/>
                        </a:rPr>
                        <a:t>第一</a:t>
                      </a:r>
                      <a:r>
                        <a:rPr lang="zh-TW" sz="1600" kern="100" dirty="0" smtClean="0">
                          <a:solidFill>
                            <a:srgbClr val="FF0000"/>
                          </a:solidFill>
                          <a:effectLst/>
                        </a:rPr>
                        <a:t>大隊</a:t>
                      </a:r>
                      <a:endParaRPr lang="en-US" altLang="zh-TW" sz="1600" kern="100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kern="100" dirty="0" smtClean="0">
                          <a:solidFill>
                            <a:srgbClr val="FF0000"/>
                          </a:solidFill>
                          <a:effectLst/>
                        </a:rPr>
                        <a:t>中山路步行</a:t>
                      </a:r>
                      <a:endParaRPr lang="en-US" altLang="zh-TW" sz="1600" kern="100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FF0000"/>
                          </a:solidFill>
                          <a:effectLst/>
                        </a:rPr>
                        <a:t>(</a:t>
                      </a:r>
                      <a:r>
                        <a:rPr lang="zh-TW" sz="1600" kern="100" dirty="0" smtClean="0">
                          <a:solidFill>
                            <a:srgbClr val="FF0000"/>
                          </a:solidFill>
                          <a:effectLst/>
                        </a:rPr>
                        <a:t>南</a:t>
                      </a:r>
                      <a:r>
                        <a:rPr lang="zh-TW" altLang="en-US" sz="1600" kern="100" dirty="0" smtClean="0">
                          <a:solidFill>
                            <a:srgbClr val="FF0000"/>
                          </a:solidFill>
                          <a:effectLst/>
                        </a:rPr>
                        <a:t>側</a:t>
                      </a:r>
                      <a:r>
                        <a:rPr lang="zh-TW" sz="1600" kern="100" dirty="0" smtClean="0">
                          <a:solidFill>
                            <a:srgbClr val="FF0000"/>
                          </a:solidFill>
                          <a:effectLst/>
                        </a:rPr>
                        <a:t>門</a:t>
                      </a: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</a:rPr>
                        <a:t>) </a:t>
                      </a:r>
                      <a:endParaRPr lang="zh-TW" sz="16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rgbClr val="0070C0"/>
                          </a:solidFill>
                          <a:effectLst/>
                        </a:rPr>
                        <a:t>第二大隊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kern="100" dirty="0" smtClean="0">
                          <a:solidFill>
                            <a:srgbClr val="0070C0"/>
                          </a:solidFill>
                          <a:effectLst/>
                        </a:rPr>
                        <a:t>宜昌一街步行</a:t>
                      </a:r>
                      <a:endParaRPr lang="en-US" altLang="zh-TW" sz="1600" kern="100" dirty="0" smtClean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70C0"/>
                          </a:solidFill>
                          <a:effectLst/>
                        </a:rPr>
                        <a:t>(</a:t>
                      </a:r>
                      <a:r>
                        <a:rPr lang="zh-TW" sz="1600" kern="100" dirty="0">
                          <a:solidFill>
                            <a:srgbClr val="0070C0"/>
                          </a:solidFill>
                          <a:effectLst/>
                        </a:rPr>
                        <a:t>西正門</a:t>
                      </a:r>
                      <a:r>
                        <a:rPr lang="en-US" sz="1600" kern="100" dirty="0">
                          <a:solidFill>
                            <a:srgbClr val="0070C0"/>
                          </a:solidFill>
                          <a:effectLst/>
                        </a:rPr>
                        <a:t>)</a:t>
                      </a:r>
                      <a:endParaRPr lang="zh-TW" sz="1600" kern="1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rgbClr val="00B050"/>
                          </a:solidFill>
                          <a:effectLst/>
                        </a:rPr>
                        <a:t>第三大隊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rgbClr val="00B050"/>
                          </a:solidFill>
                          <a:effectLst/>
                        </a:rPr>
                        <a:t>家長接送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B050"/>
                          </a:solidFill>
                          <a:effectLst/>
                        </a:rPr>
                        <a:t>(</a:t>
                      </a:r>
                      <a:r>
                        <a:rPr lang="zh-TW" sz="1600" kern="100" dirty="0">
                          <a:solidFill>
                            <a:srgbClr val="00B050"/>
                          </a:solidFill>
                          <a:effectLst/>
                        </a:rPr>
                        <a:t>活動中心</a:t>
                      </a:r>
                      <a:r>
                        <a:rPr lang="en-US" sz="1600" kern="100" dirty="0">
                          <a:solidFill>
                            <a:srgbClr val="00B050"/>
                          </a:solidFill>
                          <a:effectLst/>
                        </a:rPr>
                        <a:t>)</a:t>
                      </a:r>
                      <a:endParaRPr lang="zh-TW" sz="1600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第四隊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單車隊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smtClean="0">
                          <a:effectLst/>
                        </a:rPr>
                        <a:t>(</a:t>
                      </a:r>
                      <a:r>
                        <a:rPr lang="zh-TW" altLang="en-US" sz="1600" kern="100" dirty="0" smtClean="0">
                          <a:effectLst/>
                        </a:rPr>
                        <a:t>西</a:t>
                      </a:r>
                      <a:r>
                        <a:rPr lang="zh-TW" sz="1600" kern="100" dirty="0" smtClean="0">
                          <a:effectLst/>
                        </a:rPr>
                        <a:t>正門</a:t>
                      </a:r>
                      <a:r>
                        <a:rPr lang="en-US" sz="1600" kern="100" dirty="0">
                          <a:effectLst/>
                        </a:rPr>
                        <a:t>)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/>
                </a:tc>
              </a:tr>
              <a:tr h="1878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出南側門左轉往山海關方向過鐵道</a:t>
                      </a:r>
                      <a:r>
                        <a:rPr lang="en-US" sz="1600" kern="100" dirty="0">
                          <a:effectLst/>
                        </a:rPr>
                        <a:t>Y</a:t>
                      </a:r>
                      <a:r>
                        <a:rPr lang="zh-TW" sz="1600" kern="100" dirty="0">
                          <a:effectLst/>
                        </a:rPr>
                        <a:t>字路口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出南側門右轉過</a:t>
                      </a:r>
                      <a:r>
                        <a:rPr lang="en-US" sz="1600" kern="100" dirty="0">
                          <a:effectLst/>
                        </a:rPr>
                        <a:t>T</a:t>
                      </a:r>
                      <a:r>
                        <a:rPr lang="zh-TW" sz="1600" kern="100" dirty="0">
                          <a:effectLst/>
                        </a:rPr>
                        <a:t>字路口往早餐店兩側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出正門過馬路後往黃記茶舖、麥當勞方向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出正門過馬路後左轉往特殊學校門口方向</a:t>
                      </a:r>
                      <a:endParaRPr lang="zh-TW" sz="16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出正門過馬路後在正門對面人行道等待安親班老師接送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沿校內跑道至活動中心前等待家長開汽車接送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沿校內跑道至活動中心前等待家長騎機車接送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直接到正門牽車排單車隊準備放學</a:t>
                      </a:r>
                      <a:endParaRPr lang="zh-TW" sz="16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/>
                </a:tc>
              </a:tr>
            </a:tbl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2580"/>
            <a:ext cx="5484462" cy="388047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49" y="1719176"/>
            <a:ext cx="2641575" cy="17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9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過鐵路不跨越</a:t>
            </a:r>
            <a:r>
              <a:rPr lang="en-US" altLang="zh-TW" dirty="0" smtClean="0"/>
              <a:t>Y</a:t>
            </a:r>
            <a:r>
              <a:rPr lang="zh-TW" altLang="en-US" dirty="0" smtClean="0"/>
              <a:t>字路口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99699"/>
            <a:ext cx="8229600" cy="4002618"/>
          </a:xfrm>
        </p:spPr>
      </p:pic>
      <p:sp>
        <p:nvSpPr>
          <p:cNvPr id="3" name="橢圓 2"/>
          <p:cNvSpPr/>
          <p:nvPr/>
        </p:nvSpPr>
        <p:spPr>
          <a:xfrm>
            <a:off x="4644008" y="3645024"/>
            <a:ext cx="1080120" cy="128266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五角星形 4"/>
          <p:cNvSpPr/>
          <p:nvPr/>
        </p:nvSpPr>
        <p:spPr>
          <a:xfrm>
            <a:off x="2195736" y="2824389"/>
            <a:ext cx="1440160" cy="1353237"/>
          </a:xfrm>
          <a:prstGeom prst="star5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向下箭號 5"/>
          <p:cNvSpPr/>
          <p:nvPr/>
        </p:nvSpPr>
        <p:spPr>
          <a:xfrm>
            <a:off x="6045061" y="2824389"/>
            <a:ext cx="288032" cy="7920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單箭頭接點 7"/>
          <p:cNvCxnSpPr/>
          <p:nvPr/>
        </p:nvCxnSpPr>
        <p:spPr>
          <a:xfrm>
            <a:off x="3131840" y="4177626"/>
            <a:ext cx="1440160" cy="10872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 flipV="1">
            <a:off x="5652120" y="3645024"/>
            <a:ext cx="432048" cy="53260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1253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07704" y="2420888"/>
            <a:ext cx="5472608" cy="154076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zh-TW" altLang="en-US" sz="9600" dirty="0" smtClean="0"/>
              <a:t>歡喜平安歸</a:t>
            </a:r>
            <a:endParaRPr lang="zh-TW" altLang="en-US" sz="9600" dirty="0"/>
          </a:p>
        </p:txBody>
      </p:sp>
      <p:sp>
        <p:nvSpPr>
          <p:cNvPr id="2" name="矩形 1"/>
          <p:cNvSpPr/>
          <p:nvPr/>
        </p:nvSpPr>
        <p:spPr>
          <a:xfrm>
            <a:off x="3851920" y="4077072"/>
            <a:ext cx="14157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9177460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rgbClr val="FF0000"/>
                </a:solidFill>
              </a:rPr>
              <a:t>校園安全師生防護措施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504" y="1268760"/>
            <a:ext cx="9001000" cy="547260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zh-TW" altLang="en-US" dirty="0" smtClean="0"/>
          </a:p>
          <a:p>
            <a:r>
              <a:rPr lang="zh-TW" altLang="en-US" dirty="0" smtClean="0"/>
              <a:t>１、學生</a:t>
            </a:r>
            <a:r>
              <a:rPr lang="zh-TW" altLang="en-US" dirty="0"/>
              <a:t>上學勿單獨太早到校，放學不要太晚離開校園，外出儘量結伴同行或由家人陪同，絕不行經漆黑小巷或人煙罕至的地方及進出危險場所。</a:t>
            </a:r>
          </a:p>
          <a:p>
            <a:r>
              <a:rPr lang="zh-TW" altLang="en-US" dirty="0">
                <a:solidFill>
                  <a:schemeClr val="accent2"/>
                </a:solidFill>
              </a:rPr>
              <a:t>２、同學應配合學校作息時間，課餘時避免單獨留在教室，不單獨上廁所，避免單獨到校園偏僻的死角，確保自身安全。</a:t>
            </a:r>
          </a:p>
          <a:p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３、課後社團及課後照顧班或自習班級之教室應集中配置，減少放學後樓層出入口動線，便於加強管控人員出入，在校遇陌生人或可疑人物，應立即通知師長。</a:t>
            </a:r>
          </a:p>
          <a:p>
            <a:r>
              <a:rPr lang="zh-TW" altLang="en-US" dirty="0">
                <a:solidFill>
                  <a:schemeClr val="tx2"/>
                </a:solidFill>
              </a:rPr>
              <a:t>４、遇陌生人問路，可熱心告知，但不必親自引導前往，應隨時注意自身安全，切勿聽信他人的要求，交金錢或隨同離校。</a:t>
            </a:r>
          </a:p>
          <a:p>
            <a:r>
              <a:rPr lang="zh-TW" altLang="en-US" dirty="0">
                <a:solidFill>
                  <a:srgbClr val="FF3399"/>
                </a:solidFill>
              </a:rPr>
              <a:t>５、在校外發現陌生人跟隨，應快速跑至較多人的地方或周邊最近愛心</a:t>
            </a:r>
            <a:r>
              <a:rPr lang="en-US" altLang="zh-TW" dirty="0">
                <a:solidFill>
                  <a:srgbClr val="FF3399"/>
                </a:solidFill>
              </a:rPr>
              <a:t>(</a:t>
            </a:r>
            <a:r>
              <a:rPr lang="zh-TW" altLang="en-US" dirty="0">
                <a:solidFill>
                  <a:srgbClr val="FF3399"/>
                </a:solidFill>
              </a:rPr>
              <a:t>便利</a:t>
            </a:r>
            <a:r>
              <a:rPr lang="en-US" altLang="zh-TW" dirty="0">
                <a:solidFill>
                  <a:srgbClr val="FF3399"/>
                </a:solidFill>
              </a:rPr>
              <a:t>)</a:t>
            </a:r>
            <a:r>
              <a:rPr lang="zh-TW" altLang="en-US" dirty="0">
                <a:solidFill>
                  <a:srgbClr val="FF3399"/>
                </a:solidFill>
              </a:rPr>
              <a:t>商店，並大聲喊叫，吸引其他人的注意，尋求協助。</a:t>
            </a:r>
          </a:p>
          <a:p>
            <a:r>
              <a:rPr lang="en-US" altLang="zh-TW" dirty="0">
                <a:solidFill>
                  <a:srgbClr val="00B050"/>
                </a:solidFill>
              </a:rPr>
              <a:t>6</a:t>
            </a:r>
            <a:r>
              <a:rPr lang="zh-TW" altLang="en-US" dirty="0">
                <a:solidFill>
                  <a:srgbClr val="00B050"/>
                </a:solidFill>
              </a:rPr>
              <a:t>、落實門禁管理，勿讓陌生人跟隨進出校園，若有訪客或工程人員，請洽主管單位辦理進出門禁登記，確保校園安全</a:t>
            </a:r>
            <a:r>
              <a:rPr lang="zh-TW" altLang="en-US" dirty="0" smtClean="0">
                <a:solidFill>
                  <a:srgbClr val="00B050"/>
                </a:solidFill>
              </a:rPr>
              <a:t>。</a:t>
            </a:r>
            <a:endParaRPr lang="zh-TW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47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學生交通</a:t>
            </a:r>
            <a:r>
              <a:rPr lang="zh-TW" altLang="zh-TW" dirty="0" smtClean="0"/>
              <a:t>路</a:t>
            </a:r>
            <a:r>
              <a:rPr lang="zh-TW" altLang="zh-TW" dirty="0"/>
              <a:t>隊</a:t>
            </a:r>
            <a:r>
              <a:rPr lang="zh-TW" altLang="zh-TW" dirty="0" smtClean="0"/>
              <a:t>行進</a:t>
            </a:r>
            <a:r>
              <a:rPr lang="zh-TW" altLang="en-US" dirty="0" smtClean="0"/>
              <a:t>時</a:t>
            </a:r>
            <a:r>
              <a:rPr lang="zh-TW" altLang="zh-TW" dirty="0" smtClean="0"/>
              <a:t>注意事項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4955669"/>
              </p:ext>
            </p:extLst>
          </p:nvPr>
        </p:nvGraphicFramePr>
        <p:xfrm>
          <a:off x="453153" y="1772816"/>
          <a:ext cx="8231832" cy="492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136" y="1435295"/>
            <a:ext cx="3155859" cy="20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2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388" y="549275"/>
            <a:ext cx="8929116" cy="6186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zh-TW" altLang="zh-TW" sz="44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□交通安全教學課程</a:t>
            </a:r>
            <a:endParaRPr lang="en-US" altLang="zh-TW" sz="4400" b="1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eaLnBrk="1" hangingPunct="1">
              <a:spcAft>
                <a:spcPts val="0"/>
              </a:spcAft>
              <a:defRPr/>
            </a:pPr>
            <a:r>
              <a:rPr lang="zh-TW" altLang="zh-TW" sz="44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□急救教育教學課程</a:t>
            </a:r>
            <a:endParaRPr lang="en-US" altLang="zh-TW" sz="4400" b="1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eaLnBrk="1" hangingPunct="1">
              <a:spcAft>
                <a:spcPts val="0"/>
              </a:spcAft>
              <a:defRPr/>
            </a:pPr>
            <a:r>
              <a:rPr lang="zh-TW" altLang="zh-TW" sz="44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□導護教師（導護志工）教育訓練</a:t>
            </a:r>
            <a:endParaRPr lang="en-US" altLang="zh-TW" sz="4400" b="1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eaLnBrk="1" hangingPunct="1">
              <a:spcAft>
                <a:spcPts val="0"/>
              </a:spcAft>
              <a:defRPr/>
            </a:pPr>
            <a:r>
              <a:rPr lang="zh-TW" altLang="zh-TW" sz="44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□預防酒駕（家長宣導）</a:t>
            </a:r>
            <a:endParaRPr lang="en-US" altLang="zh-TW" sz="4400" b="1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eaLnBrk="1" hangingPunct="1">
              <a:spcAft>
                <a:spcPts val="0"/>
              </a:spcAft>
              <a:defRPr/>
            </a:pPr>
            <a:r>
              <a:rPr lang="zh-TW" altLang="zh-TW" sz="44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□行人安全宣導</a:t>
            </a:r>
            <a:endParaRPr lang="zh-TW" altLang="zh-TW" sz="4400" kern="100" dirty="0">
              <a:latin typeface="Times New Roman" panose="02020603050405020304" pitchFamily="18" charset="0"/>
            </a:endParaRPr>
          </a:p>
          <a:p>
            <a:pPr marL="320675" indent="-320675" eaLnBrk="1" hangingPunct="1">
              <a:spcAft>
                <a:spcPts val="0"/>
              </a:spcAft>
              <a:defRPr/>
            </a:pPr>
            <a:r>
              <a:rPr lang="zh-TW" altLang="zh-TW" sz="44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□自行車（汽機車搭乘）安全宣導</a:t>
            </a:r>
            <a:endParaRPr lang="en-US" altLang="zh-TW" sz="4400" b="1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320675" indent="-320675" eaLnBrk="1" hangingPunct="1">
              <a:spcAft>
                <a:spcPts val="0"/>
              </a:spcAft>
              <a:defRPr/>
            </a:pPr>
            <a:r>
              <a:rPr lang="zh-TW" altLang="zh-TW" sz="44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□高齡者安全宣導</a:t>
            </a:r>
            <a:endParaRPr lang="en-US" altLang="zh-TW" sz="4400" b="1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320675" indent="-320675" eaLnBrk="1" hangingPunct="1">
              <a:spcAft>
                <a:spcPts val="0"/>
              </a:spcAft>
              <a:defRPr/>
            </a:pPr>
            <a:r>
              <a:rPr lang="zh-TW" altLang="zh-TW" sz="44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□搭乘大眾運輸工具（遊覽車、公車）安全宣導</a:t>
            </a:r>
            <a:endParaRPr lang="zh-TW" altLang="zh-TW" sz="4400" kern="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22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圖片 1" descr="C:\Users\Administrator\Desktop\交通課程\20181121_1038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268413"/>
            <a:ext cx="66071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圖片 2" descr="C:\Users\Administrator\Desktop\交通課程\20181121_1039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6338"/>
            <a:ext cx="5761038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39750" y="201613"/>
            <a:ext cx="7108825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zh-TW" altLang="zh-TW" sz="60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□交通安全教學課程</a:t>
            </a:r>
            <a:endParaRPr lang="en-US" altLang="zh-TW" sz="6000" b="1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0586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8313" y="333375"/>
            <a:ext cx="7108825" cy="1014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zh-TW" altLang="zh-TW" sz="6000" b="1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□急救教育教學課程</a:t>
            </a:r>
            <a:endParaRPr lang="en-US" altLang="zh-TW" sz="6000" b="1" kern="1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pic>
        <p:nvPicPr>
          <p:cNvPr id="34819" name="圖片 2" descr="D:\10502\10502防災演練\1060508防災照片\20170508_0843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50403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圖片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72816"/>
            <a:ext cx="4948238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8904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4205</TotalTime>
  <Words>1437</Words>
  <Application>Microsoft Office PowerPoint</Application>
  <PresentationFormat>如螢幕大小 (4:3)</PresentationFormat>
  <Paragraphs>140</Paragraphs>
  <Slides>52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52</vt:i4>
      </vt:variant>
    </vt:vector>
  </HeadingPairs>
  <TitlesOfParts>
    <vt:vector size="53" baseType="lpstr">
      <vt:lpstr>Office 佈景主題</vt:lpstr>
      <vt:lpstr>花蓮縣吉安鄉宜昌國民小學 109學年度第2學期交通安全宣導</vt:lpstr>
      <vt:lpstr>加強「路口禮讓、安全穿越」與「高齡者行的安全」</vt:lpstr>
      <vt:lpstr>加強「路口禮讓、安全穿越」與「高齡者行的安全」</vt:lpstr>
      <vt:lpstr>加強「路口禮讓、安全穿越」與「高齡者行的安全」</vt:lpstr>
      <vt:lpstr>學生路隊</vt:lpstr>
      <vt:lpstr>學生交通路隊行進時注意事項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認識校園及周邊交通道路</vt:lpstr>
      <vt:lpstr>宜昌國小在哪裡?</vt:lpstr>
      <vt:lpstr>交通路隊規劃</vt:lpstr>
      <vt:lpstr>學生活動中心(家長接送區)</vt:lpstr>
      <vt:lpstr>機車停放區</vt:lpstr>
      <vt:lpstr>活動中心出入口</vt:lpstr>
      <vt:lpstr>西側正門</vt:lpstr>
      <vt:lpstr>正門單車隊停車區</vt:lpstr>
      <vt:lpstr>騎乘自行車注意事項： </vt:lpstr>
      <vt:lpstr>廚房專用出入口</vt:lpstr>
      <vt:lpstr>南側門 T字路口</vt:lpstr>
      <vt:lpstr>南側門</vt:lpstr>
      <vt:lpstr>過鐵路不跨越Y字路口</vt:lpstr>
      <vt:lpstr>PowerPoint 簡報</vt:lpstr>
      <vt:lpstr>校園安全師生防護措施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交通志工慶生會</dc:title>
  <dc:creator>pechin</dc:creator>
  <cp:lastModifiedBy>003</cp:lastModifiedBy>
  <cp:revision>251</cp:revision>
  <dcterms:modified xsi:type="dcterms:W3CDTF">2021-02-23T02:56:01Z</dcterms:modified>
</cp:coreProperties>
</file>