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</p:sldIdLst>
  <p:sldSz cx="18288000" cy="10287000"/>
  <p:notesSz cx="9939338" cy="6807200"/>
  <p:embeddedFontLst>
    <p:embeddedFont>
      <p:font typeface="Arim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C1C2C-677F-4B7F-AE42-385A7E39A60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69A15-BF49-4C90-AA69-A1EC0455D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28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17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12" Type="http://schemas.openxmlformats.org/officeDocument/2006/relationships/image" Target="../media/image4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image" Target="../media/image40.svg"/><Relationship Id="rId10" Type="http://schemas.openxmlformats.org/officeDocument/2006/relationships/image" Target="../media/image36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61700" y="3413997"/>
            <a:ext cx="2836330" cy="2238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29083" y="-1218715"/>
            <a:ext cx="3728807" cy="32542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0438" y="4181038"/>
            <a:ext cx="4861558" cy="2068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911666" y="4549253"/>
            <a:ext cx="15198478" cy="2205732"/>
            <a:chOff x="-23223" y="167085"/>
            <a:chExt cx="18916165" cy="2940976"/>
          </a:xfrm>
        </p:grpSpPr>
        <p:sp>
          <p:nvSpPr>
            <p:cNvPr id="6" name="TextBox 6"/>
            <p:cNvSpPr txBox="1"/>
            <p:nvPr/>
          </p:nvSpPr>
          <p:spPr>
            <a:xfrm>
              <a:off x="-23223" y="167085"/>
              <a:ext cx="18916165" cy="29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2"/>
                </a:lnSpc>
              </a:pPr>
              <a:r>
                <a:rPr lang="en-US" sz="8562" spc="428" dirty="0" smtClean="0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110</a:t>
              </a:r>
              <a:r>
                <a:rPr lang="zh-TW" altLang="en-US" sz="8562" spc="428" dirty="0" smtClean="0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校訂</a:t>
              </a:r>
              <a:r>
                <a:rPr lang="en-US" sz="8562" spc="428" dirty="0" err="1" smtClean="0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課程發展及社群目標</a:t>
              </a:r>
              <a:endParaRPr lang="en-US" sz="8562" spc="428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57966" y="1950677"/>
              <a:ext cx="10600233" cy="908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13436" y="-2052018"/>
            <a:ext cx="4367920" cy="3684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358239" y="8278192"/>
            <a:ext cx="3639791" cy="15220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916728" y="6240217"/>
            <a:ext cx="2193416" cy="27990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7846257"/>
            <a:ext cx="2377367" cy="282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483492"/>
            <a:ext cx="6749615" cy="6749615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990537"/>
            <a:ext cx="8305926" cy="8305926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0602" t="6750" r="-10195" b="2650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80848" y="8386454"/>
            <a:ext cx="1555288" cy="1820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51319" y="323317"/>
            <a:ext cx="1749639" cy="14696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65030" y="8092317"/>
            <a:ext cx="2322217" cy="17142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062964" y="7362069"/>
            <a:ext cx="730615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20"/>
              </a:lnSpc>
              <a:spcBef>
                <a:spcPct val="0"/>
              </a:spcBef>
            </a:pPr>
            <a:r>
              <a:rPr lang="en-US" sz="4229" dirty="0" err="1">
                <a:solidFill>
                  <a:srgbClr val="3023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四、研習規劃及校訂課程表</a:t>
            </a:r>
            <a:endParaRPr lang="en-US" sz="4229" dirty="0">
              <a:solidFill>
                <a:srgbClr val="3023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64189" y="4515025"/>
            <a:ext cx="7903701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3023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二、課程發展及社群任務</a:t>
            </a:r>
            <a:endParaRPr lang="en-US" sz="4500" dirty="0">
              <a:solidFill>
                <a:srgbClr val="3023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12841" y="5902613"/>
            <a:ext cx="4572000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3023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三、協同教學經費</a:t>
            </a:r>
            <a:endParaRPr lang="en-US" sz="4500" dirty="0">
              <a:solidFill>
                <a:srgbClr val="3023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83433" y="3150155"/>
            <a:ext cx="5852689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3023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一、前導經費</a:t>
            </a:r>
            <a:endParaRPr lang="en-US" sz="4500" dirty="0">
              <a:solidFill>
                <a:srgbClr val="3023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910633" y="0"/>
            <a:ext cx="2377367" cy="282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6580" y="3165083"/>
            <a:ext cx="634973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5"/>
              </a:lnSpc>
            </a:pPr>
            <a:r>
              <a:rPr lang="en-US" sz="5735" spc="114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社群講師鐘點費</a:t>
            </a:r>
            <a:endParaRPr lang="en-US" sz="5735" spc="114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720907" y="2943978"/>
            <a:ext cx="657424" cy="881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9981" y="2943978"/>
            <a:ext cx="1185036" cy="9954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472956"/>
            <a:ext cx="8996498" cy="5622648"/>
            <a:chOff x="0" y="0"/>
            <a:chExt cx="3184744" cy="18332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84744" cy="1833283"/>
            </a:xfrm>
            <a:custGeom>
              <a:avLst/>
              <a:gdLst/>
              <a:ahLst/>
              <a:cxnLst/>
              <a:rect l="l" t="t" r="r" b="b"/>
              <a:pathLst>
                <a:path w="3184744" h="1833283">
                  <a:moveTo>
                    <a:pt x="0" y="0"/>
                  </a:moveTo>
                  <a:lnTo>
                    <a:pt x="3184744" y="0"/>
                  </a:lnTo>
                  <a:lnTo>
                    <a:pt x="3184744" y="1833283"/>
                  </a:lnTo>
                  <a:lnTo>
                    <a:pt x="0" y="1833283"/>
                  </a:lnTo>
                  <a:close/>
                </a:path>
              </a:pathLst>
            </a:custGeom>
            <a:solidFill>
              <a:srgbClr val="86AB3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720907" y="4472956"/>
            <a:ext cx="7140760" cy="3538966"/>
            <a:chOff x="0" y="0"/>
            <a:chExt cx="2686001" cy="13311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6001" cy="1331184"/>
            </a:xfrm>
            <a:custGeom>
              <a:avLst/>
              <a:gdLst/>
              <a:ahLst/>
              <a:cxnLst/>
              <a:rect l="l" t="t" r="r" b="b"/>
              <a:pathLst>
                <a:path w="2686001" h="1331184">
                  <a:moveTo>
                    <a:pt x="0" y="0"/>
                  </a:moveTo>
                  <a:lnTo>
                    <a:pt x="2686001" y="0"/>
                  </a:lnTo>
                  <a:lnTo>
                    <a:pt x="2686001" y="1331184"/>
                  </a:lnTo>
                  <a:lnTo>
                    <a:pt x="0" y="1331184"/>
                  </a:lnTo>
                  <a:close/>
                </a:path>
              </a:pathLst>
            </a:custGeom>
            <a:solidFill>
              <a:srgbClr val="F2BD2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67200" y="910307"/>
            <a:ext cx="2971800" cy="12643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34401" y="1014168"/>
            <a:ext cx="10214252" cy="94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6000" spc="359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一、前導經費說明</a:t>
            </a:r>
            <a:endParaRPr lang="en-US" sz="6000" spc="359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723084" y="3198936"/>
            <a:ext cx="7379278" cy="4258351"/>
            <a:chOff x="-435380" y="172138"/>
            <a:chExt cx="9839037" cy="5677800"/>
          </a:xfrm>
        </p:grpSpPr>
        <p:sp>
          <p:nvSpPr>
            <p:cNvPr id="12" name="TextBox 12"/>
            <p:cNvSpPr txBox="1"/>
            <p:nvPr/>
          </p:nvSpPr>
          <p:spPr>
            <a:xfrm>
              <a:off x="-435380" y="172138"/>
              <a:ext cx="9403657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0"/>
                </a:lnSpc>
              </a:pPr>
              <a:r>
                <a:rPr lang="en-US" sz="5790" spc="115" dirty="0" err="1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學生學習教材教具</a:t>
              </a:r>
              <a:endParaRPr lang="en-US" sz="5790" spc="115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23968"/>
              <a:ext cx="9403657" cy="432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11"/>
                </a:lnSpc>
              </a:pPr>
              <a:endParaRPr dirty="0"/>
            </a:p>
            <a:p>
              <a:pPr>
                <a:lnSpc>
                  <a:spcPts val="6811"/>
                </a:lnSpc>
              </a:pPr>
              <a:r>
                <a:rPr lang="en-US" sz="4800" dirty="0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•各班1000元</a:t>
              </a:r>
            </a:p>
            <a:p>
              <a:pPr>
                <a:lnSpc>
                  <a:spcPts val="6811"/>
                </a:lnSpc>
              </a:pPr>
              <a:r>
                <a:rPr lang="en-US" sz="4800" dirty="0">
                  <a:solidFill>
                    <a:srgbClr val="2D2D2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•各科任領域社群1000元</a:t>
              </a:r>
            </a:p>
            <a:p>
              <a:pPr algn="ctr">
                <a:lnSpc>
                  <a:spcPts val="4851"/>
                </a:lnSpc>
                <a:spcBef>
                  <a:spcPct val="0"/>
                </a:spcBef>
              </a:pPr>
              <a:endParaRPr lang="en-US" sz="4681" dirty="0">
                <a:solidFill>
                  <a:srgbClr val="2D2D2D"/>
                </a:solidFill>
                <a:latin typeface="Arimo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06929" y="4632570"/>
            <a:ext cx="8716432" cy="546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069" lvl="1" indent="-548534">
              <a:lnSpc>
                <a:spcPts val="7113"/>
              </a:lnSpc>
              <a:buFont typeface="Arial"/>
              <a:buChar char="•"/>
            </a:pPr>
            <a:r>
              <a:rPr lang="en-US" sz="48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每個社群6000元</a:t>
            </a:r>
          </a:p>
          <a:p>
            <a:pPr marL="1097069" lvl="1" indent="-548534">
              <a:lnSpc>
                <a:spcPts val="7113"/>
              </a:lnSpc>
              <a:buFont typeface="Arial"/>
              <a:buChar char="•"/>
            </a:pPr>
            <a:r>
              <a:rPr lang="en-US" sz="48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1-6年級.英.自.社.生藝.資.體</a:t>
            </a:r>
          </a:p>
          <a:p>
            <a:pPr marL="1097069" lvl="1" indent="-548534">
              <a:lnSpc>
                <a:spcPts val="7113"/>
              </a:lnSpc>
              <a:buFont typeface="Arial"/>
              <a:buChar char="•"/>
            </a:pPr>
            <a:r>
              <a:rPr lang="en-US" sz="48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外聘講師2000元</a:t>
            </a:r>
          </a:p>
          <a:p>
            <a:pPr marL="1097069" lvl="1" indent="-548534">
              <a:lnSpc>
                <a:spcPts val="7113"/>
              </a:lnSpc>
              <a:buFont typeface="Arial"/>
              <a:buChar char="•"/>
            </a:pPr>
            <a:r>
              <a:rPr lang="en-US" sz="48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內聘1000元(</a:t>
            </a:r>
            <a:r>
              <a:rPr lang="en-US" sz="4800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花蓮縣機關學校</a:t>
            </a:r>
            <a:r>
              <a:rPr lang="en-US" sz="48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722" r="1431" b="2785"/>
          <a:stretch>
            <a:fillRect/>
          </a:stretch>
        </p:blipFill>
        <p:spPr>
          <a:xfrm>
            <a:off x="1182914" y="2628900"/>
            <a:ext cx="15879185" cy="6716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1600" y="2831612"/>
            <a:ext cx="6324600" cy="106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1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宜小校訂課程發展階段</a:t>
            </a:r>
            <a:endParaRPr lang="en-US" sz="48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34309" y="7868444"/>
            <a:ext cx="488394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4400" dirty="0" err="1">
                <a:solidFill>
                  <a:srgbClr val="F2BD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往更適合師生</a:t>
            </a:r>
            <a:endParaRPr lang="en-US" sz="4400" dirty="0">
              <a:solidFill>
                <a:srgbClr val="F2BD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53"/>
              </a:lnSpc>
            </a:pPr>
            <a:r>
              <a:rPr lang="en-US" sz="4400" dirty="0" err="1">
                <a:solidFill>
                  <a:srgbClr val="F2BD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的方向移動</a:t>
            </a:r>
            <a:endParaRPr lang="en-US" sz="4400" dirty="0">
              <a:solidFill>
                <a:srgbClr val="F2BD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0086" y="355414"/>
            <a:ext cx="3560195" cy="1514701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666874" y="795369"/>
            <a:ext cx="1675137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600" spc="339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二、110學年課程發展進程及社群任務說明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0086" y="355414"/>
            <a:ext cx="3560195" cy="15147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0828" y="676748"/>
            <a:ext cx="1675137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600" spc="339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二、110學年課程發展進程及社群任務說明</a:t>
            </a: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279494"/>
              </p:ext>
            </p:extLst>
          </p:nvPr>
        </p:nvGraphicFramePr>
        <p:xfrm>
          <a:off x="730828" y="2019300"/>
          <a:ext cx="17252373" cy="801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81"/>
                <a:gridCol w="3426365"/>
                <a:gridCol w="3768426"/>
                <a:gridCol w="3581400"/>
                <a:gridCol w="5410201"/>
              </a:tblGrid>
              <a:tr h="542896"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低年級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中年級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高年級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科任領域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2778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素養導向教學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持續發展素養評量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素養導向教學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持續發展素養評量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素養導向教案設計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--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三年級數學或國語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(111.1)</a:t>
                      </a: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素養導向教學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持續發展素養評量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素養導向教學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持續發展素養評量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素養導向教案設計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(111.1)</a:t>
                      </a: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A: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四年級英語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B: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五年級自然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C: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三年級藝文、六年級健體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8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滾動式調整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聚焦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SDGs)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滾動式調整 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聚焦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SDGs)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完成高年級所有校訂課程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(111.3)</a:t>
                      </a: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支援與協助學年校訂課程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233126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課程評鑑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精緻校訂課程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評鑑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，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完成完整方案紀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錄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包含設計、實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施、效果三層面評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鑑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(111.5)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試發展校訂一單元課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程評鑑並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簡要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紀錄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(111.3)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試發展校訂一單元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課程評鑑並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簡要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紀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錄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(111.3)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社會領域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發展領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域課程評鑑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(111.5)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科任領域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試發展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單元課程評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鑑</a:t>
                      </a:r>
                    </a:p>
                    <a:p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3585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所有資料請上傳校網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 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社群召集人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協助學年及領域社群發展，申請超時授課鐘點費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" y="241432"/>
            <a:ext cx="3560195" cy="15147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72676" y="938589"/>
            <a:ext cx="5876024" cy="55182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0608" y="2198549"/>
            <a:ext cx="12445936" cy="7992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6400" y="647700"/>
            <a:ext cx="10177179" cy="95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89"/>
              </a:lnSpc>
            </a:pPr>
            <a:r>
              <a:rPr lang="en-US" sz="6600" spc="359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三、協同教學經費說明</a:t>
            </a:r>
            <a:endParaRPr lang="en-US" sz="6600" spc="359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75018" y="1560095"/>
            <a:ext cx="441499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36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1.依課發會通過之課程實施協同教學，請學年及領域於課程實施前一周提出申請及協同人員資料，</a:t>
            </a:r>
            <a:r>
              <a:rPr lang="en-US" sz="3600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協助請領鐘點費</a:t>
            </a:r>
            <a:r>
              <a:rPr lang="zh-TW" altLang="en-US" sz="3600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3600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70363" y="6195024"/>
            <a:ext cx="5224301" cy="485859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275018" y="7318918"/>
            <a:ext cx="402208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600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2.依據協同教學原則，需與協同教師共同備課及實施課程。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29063">
            <a:off x="-579463" y="3609620"/>
            <a:ext cx="5776451" cy="45254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38020" y="0"/>
            <a:ext cx="3560195" cy="15147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39" t="1369" r="39"/>
          <a:stretch>
            <a:fillRect/>
          </a:stretch>
        </p:blipFill>
        <p:spPr>
          <a:xfrm>
            <a:off x="4419600" y="1289149"/>
            <a:ext cx="13716000" cy="89851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935" y="3162300"/>
            <a:ext cx="4598169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110-1 </a:t>
            </a:r>
            <a:r>
              <a:rPr lang="en-US" sz="32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研習規劃表</a:t>
            </a:r>
            <a:endParaRPr 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9.29前導群組活動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sz="320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10.13課程評鑑工作坊</a:t>
            </a: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11.24</a:t>
            </a:r>
            <a:r>
              <a:rPr 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前導群組活動</a:t>
            </a:r>
          </a:p>
          <a:p>
            <a:pPr marL="356496" lvl="1">
              <a:lnSpc>
                <a:spcPts val="38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sz="320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學習策略</a:t>
            </a:r>
            <a:endParaRPr 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12.22探究策略</a:t>
            </a:r>
          </a:p>
          <a:p>
            <a:pPr>
              <a:lnSpc>
                <a:spcPts val="3800"/>
              </a:lnSpc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自主報名</a:t>
            </a: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12992" lvl="1" indent="-356496">
              <a:lnSpc>
                <a:spcPts val="3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1.19校訂課程分享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29000" y="153593"/>
            <a:ext cx="1198981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sz="660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研習規劃及校</a:t>
            </a: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en-US" sz="660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課程表</a:t>
            </a:r>
            <a:endParaRPr lang="en-US" sz="6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7674" y="1148175"/>
            <a:ext cx="8110125" cy="8110125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0602" t="6750" r="-10195" b="2650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76731" y="1542315"/>
            <a:ext cx="2322217" cy="171421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082365" y="3086100"/>
            <a:ext cx="7892972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4548" lvl="1" indent="-607274" algn="just">
              <a:lnSpc>
                <a:spcPts val="5625"/>
              </a:lnSpc>
              <a:spcAft>
                <a:spcPts val="600"/>
              </a:spcAft>
              <a:buFont typeface="Arial"/>
              <a:buChar char="•"/>
            </a:pPr>
            <a:r>
              <a:rPr lang="en-US" sz="4400" spc="112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是哪些關鍵因素帶來學生專注</a:t>
            </a:r>
            <a:r>
              <a:rPr lang="zh-TW" altLang="en-US" sz="4400" spc="112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、投入</a:t>
            </a:r>
            <a:r>
              <a:rPr lang="en-US" sz="4400" spc="112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的眼神</a:t>
            </a:r>
            <a:r>
              <a:rPr lang="en-US" sz="4400" spc="112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1214548" lvl="1" indent="-607274" algn="just">
              <a:lnSpc>
                <a:spcPts val="5625"/>
              </a:lnSpc>
              <a:spcAft>
                <a:spcPts val="600"/>
              </a:spcAft>
              <a:buFont typeface="Arial"/>
              <a:buChar char="•"/>
            </a:pPr>
            <a:r>
              <a:rPr lang="en-US" altLang="zh-TW" sz="4400" spc="112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透過證據</a:t>
            </a:r>
            <a:r>
              <a:rPr lang="zh-TW" altLang="en-US" sz="4400" spc="112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蒐集與</a:t>
            </a:r>
            <a:r>
              <a:rPr lang="en-US" altLang="zh-TW" sz="4400" spc="112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解讀</a:t>
            </a:r>
            <a:r>
              <a:rPr lang="zh-TW" altLang="en-US" sz="4400" spc="112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spc="112" dirty="0" smtClean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7274" lvl="1" algn="just">
              <a:lnSpc>
                <a:spcPts val="5625"/>
              </a:lnSpc>
              <a:spcAft>
                <a:spcPts val="600"/>
              </a:spcAft>
            </a:pPr>
            <a:r>
              <a:rPr lang="zh-TW" altLang="en-US" sz="4400" spc="112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spc="112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守護這些因素</a:t>
            </a:r>
            <a:endParaRPr lang="en-US" sz="4400" spc="87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14548" lvl="1" indent="-607274" algn="just">
              <a:lnSpc>
                <a:spcPts val="5625"/>
              </a:lnSpc>
              <a:spcAft>
                <a:spcPts val="600"/>
              </a:spcAft>
              <a:buFont typeface="Arial"/>
              <a:buChar char="•"/>
            </a:pP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sz="4400" spc="87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  <a:endParaRPr lang="en-US" altLang="zh-TW" sz="4400" spc="87" dirty="0" smtClean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7274" lvl="1" algn="just">
              <a:lnSpc>
                <a:spcPts val="5625"/>
              </a:lnSpc>
              <a:spcAft>
                <a:spcPts val="600"/>
              </a:spcAft>
            </a:pPr>
            <a:r>
              <a:rPr lang="zh-TW" altLang="en-US" sz="4400" spc="87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了解如何蒐集</a:t>
            </a:r>
            <a:r>
              <a:rPr lang="en-US" sz="4400" spc="87" dirty="0" err="1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解釋證據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4400" spc="87" dirty="0" smtClean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7274" lvl="1" algn="just">
              <a:lnSpc>
                <a:spcPts val="5625"/>
              </a:lnSpc>
              <a:spcAft>
                <a:spcPts val="600"/>
              </a:spcAft>
            </a:pPr>
            <a:r>
              <a:rPr lang="zh-TW" altLang="en-US" sz="4400" spc="87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確保課程品質，</a:t>
            </a:r>
            <a:r>
              <a:rPr lang="en-US" sz="4400" spc="87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讓課程</a:t>
            </a:r>
            <a:endParaRPr lang="en-US" sz="4400" spc="87" dirty="0" smtClean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7274" lvl="1" algn="just">
              <a:lnSpc>
                <a:spcPts val="5625"/>
              </a:lnSpc>
              <a:spcAft>
                <a:spcPts val="600"/>
              </a:spcAft>
            </a:pPr>
            <a:r>
              <a:rPr lang="zh-TW" altLang="en-US" sz="4400" spc="87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sz="4400" spc="87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貼近師生</a:t>
            </a:r>
            <a:endParaRPr lang="en-US" sz="4400" spc="87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687800" y="8187121"/>
            <a:ext cx="1786806" cy="2099879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9108491" y="1155494"/>
            <a:ext cx="7924800" cy="1116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6000" spc="264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6000" spc="264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6000" spc="264" dirty="0" err="1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課程更</a:t>
            </a:r>
            <a:r>
              <a:rPr lang="zh-TW" altLang="en-US" sz="6000" spc="264" dirty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r>
              <a:rPr lang="zh-TW" altLang="en-US" sz="6000" spc="264" dirty="0" smtClean="0">
                <a:solidFill>
                  <a:srgbClr val="2D2D2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endParaRPr lang="en-US" sz="6000" spc="264" dirty="0">
              <a:solidFill>
                <a:srgbClr val="2D2D2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940558">
            <a:off x="520529" y="8563742"/>
            <a:ext cx="1347805" cy="1862545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99607" y="272967"/>
            <a:ext cx="1388393" cy="151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412</Words>
  <Application>Microsoft Office PowerPoint</Application>
  <PresentationFormat>自訂</PresentationFormat>
  <Paragraphs>87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Arial</vt:lpstr>
      <vt:lpstr>新細明體</vt:lpstr>
      <vt:lpstr>Arimo</vt:lpstr>
      <vt:lpstr>Calibri</vt:lpstr>
      <vt:lpstr>標楷體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•一、前導經費說明 •二、課程發展及社群任務說明 •三、協同教學經費 •四、研習規劃及校訂課程表</dc:title>
  <cp:lastModifiedBy>USER</cp:lastModifiedBy>
  <cp:revision>12</cp:revision>
  <cp:lastPrinted>2021-08-31T23:57:00Z</cp:lastPrinted>
  <dcterms:created xsi:type="dcterms:W3CDTF">2006-08-16T00:00:00Z</dcterms:created>
  <dcterms:modified xsi:type="dcterms:W3CDTF">2021-09-01T03:30:58Z</dcterms:modified>
  <dc:identifier>DAEoePOrMbo</dc:identifier>
</cp:coreProperties>
</file>