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343" r:id="rId4"/>
    <p:sldId id="357" r:id="rId5"/>
    <p:sldId id="360" r:id="rId6"/>
    <p:sldId id="292" r:id="rId7"/>
    <p:sldId id="352" r:id="rId8"/>
    <p:sldId id="359" r:id="rId9"/>
    <p:sldId id="361" r:id="rId10"/>
    <p:sldId id="323" r:id="rId11"/>
    <p:sldId id="324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4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BAA9"/>
    <a:srgbClr val="C5F0FF"/>
    <a:srgbClr val="FF0000"/>
    <a:srgbClr val="FBFBFB"/>
    <a:srgbClr val="FFFFFF"/>
    <a:srgbClr val="DED05A"/>
    <a:srgbClr val="39B24A"/>
    <a:srgbClr val="FFA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 autoAdjust="0"/>
    <p:restoredTop sz="79317" autoAdjust="0"/>
  </p:normalViewPr>
  <p:slideViewPr>
    <p:cSldViewPr snapToGrid="0" snapToObjects="1" showGuides="1">
      <p:cViewPr>
        <p:scale>
          <a:sx n="50" d="100"/>
          <a:sy n="50" d="100"/>
        </p:scale>
        <p:origin x="1356" y="112"/>
      </p:cViewPr>
      <p:guideLst>
        <p:guide orient="horz" pos="227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322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C20DA-5552-B04E-AB18-231AAE7E63BF}" type="datetimeFigureOut">
              <a:rPr kumimoji="1" lang="zh-TW" altLang="en-US" smtClean="0"/>
              <a:t>2020/10/23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C9109-DA36-E04D-80BE-C3755C7256C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5258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課前要請班級異質分組成五組。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82751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02365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討論時間</a:t>
            </a:r>
            <a:r>
              <a:rPr lang="en-US" altLang="zh-TW" dirty="0"/>
              <a:t>15</a:t>
            </a:r>
            <a:r>
              <a:rPr lang="zh-TW" altLang="en-US" dirty="0"/>
              <a:t>分鐘。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09318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每組報告</a:t>
            </a:r>
            <a:r>
              <a:rPr lang="en-US" altLang="zh-TW" dirty="0"/>
              <a:t>3</a:t>
            </a:r>
            <a:r>
              <a:rPr lang="zh-TW" altLang="en-US" dirty="0"/>
              <a:t>分鐘。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98673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06250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19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61913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英文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4F23A-B445-4766-B800-5CA2484B172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65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實質內涵</a:t>
            </a:r>
            <a:r>
              <a:rPr lang="en-US" altLang="zh-TW" dirty="0"/>
              <a:t>:</a:t>
            </a:r>
            <a:r>
              <a:rPr lang="zh-TW" altLang="en-US" dirty="0"/>
              <a:t>人</a:t>
            </a:r>
            <a:r>
              <a:rPr lang="en-US" altLang="zh-TW" dirty="0" err="1"/>
              <a:t>J2</a:t>
            </a:r>
            <a:r>
              <a:rPr lang="en-US" altLang="zh-TW" dirty="0"/>
              <a:t> </a:t>
            </a:r>
            <a:r>
              <a:rPr lang="zh-TW" altLang="en-US" dirty="0"/>
              <a:t>關懷國內人權議題，提出一個符合正義的社會藍圖，並進行社會改進與行動。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07770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可採舉手搶答或一起回答</a:t>
            </a:r>
            <a:endParaRPr lang="en-US" altLang="zh-TW" dirty="0"/>
          </a:p>
          <a:p>
            <a:r>
              <a:rPr lang="zh-TW" altLang="en-US" dirty="0"/>
              <a:t>答案：新冠肺炎</a:t>
            </a:r>
            <a:r>
              <a:rPr lang="en-US" altLang="zh-TW" dirty="0"/>
              <a:t>(</a:t>
            </a:r>
            <a:r>
              <a:rPr lang="zh-TW" altLang="en-US" dirty="0"/>
              <a:t>武漢肺炎、新冠病毒、嚴重特殊傳染性肺炎等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703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讓學生舉手回答</a:t>
            </a:r>
            <a:r>
              <a:rPr lang="en-US" altLang="zh-TW" dirty="0"/>
              <a:t>:</a:t>
            </a:r>
          </a:p>
          <a:p>
            <a:r>
              <a:rPr lang="zh-TW" altLang="en-US" dirty="0"/>
              <a:t>我覺得疫情很嚴重、很多人確診、很多人死亡</a:t>
            </a:r>
            <a:r>
              <a:rPr lang="en-US" altLang="zh-TW" dirty="0"/>
              <a:t>….</a:t>
            </a:r>
          </a:p>
          <a:p>
            <a:r>
              <a:rPr lang="zh-TW" altLang="en-US" dirty="0"/>
              <a:t>害怕會得到新冠肺炎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08041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說明台灣疫情與全球相比是相對安全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4888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可以讓學生隨意舉手說出有哪些防疫措施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9361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42956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舉一個防疫措施來說明</a:t>
            </a:r>
            <a:r>
              <a:rPr lang="en-US" altLang="zh-TW" dirty="0"/>
              <a:t>”</a:t>
            </a:r>
            <a:r>
              <a:rPr lang="zh-TW" altLang="en-US" dirty="0"/>
              <a:t>合理性</a:t>
            </a:r>
            <a:r>
              <a:rPr lang="en-US" altLang="zh-TW" dirty="0"/>
              <a:t>“</a:t>
            </a:r>
            <a:r>
              <a:rPr lang="zh-TW" altLang="en-US" dirty="0"/>
              <a:t>的重要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11648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</a:t>
            </a:r>
            <a:r>
              <a:rPr lang="en-US" altLang="zh-TW" dirty="0" err="1"/>
              <a:t>www.peoplenews.tw</a:t>
            </a:r>
            <a:r>
              <a:rPr lang="en-US" altLang="zh-TW" dirty="0"/>
              <a:t>/news/</a:t>
            </a:r>
            <a:r>
              <a:rPr lang="en-US" altLang="zh-TW" dirty="0" err="1"/>
              <a:t>78c20d5b-7db8-40cf-8b8c-e442d008aed5</a:t>
            </a:r>
            <a:endParaRPr lang="en-US" altLang="zh-TW" dirty="0"/>
          </a:p>
          <a:p>
            <a:r>
              <a:rPr lang="zh-TW" altLang="en-US" dirty="0"/>
              <a:t>有助防疫前提下 確診者年齡、性別、足跡會公布</a:t>
            </a:r>
            <a:endParaRPr lang="en-US" altLang="zh-TW" dirty="0"/>
          </a:p>
          <a:p>
            <a:r>
              <a:rPr lang="zh-TW" altLang="en-US" dirty="0"/>
              <a:t>確診者資料個資公布準則是什麼</a:t>
            </a:r>
            <a:r>
              <a:rPr lang="en-US" altLang="zh-TW" dirty="0"/>
              <a:t>?</a:t>
            </a:r>
            <a:r>
              <a:rPr lang="zh-TW" altLang="en-US" dirty="0"/>
              <a:t>中央流行疫情指揮中心指揮官陳時中表示，對於防疫有幫助就會公開，包括年齡、性別、接觸者類型和交通場合，原則上會公開職銜，但不會公開姓名、收治醫院。</a:t>
            </a:r>
          </a:p>
          <a:p>
            <a:r>
              <a:rPr lang="zh-TW" altLang="en-US" dirty="0"/>
              <a:t>指揮中心今天發布關於武漢肺炎確診個案資料的發布三大原則，其一，依政府資訊公開法第</a:t>
            </a:r>
            <a:r>
              <a:rPr lang="en-US" altLang="zh-TW" dirty="0"/>
              <a:t>5</a:t>
            </a:r>
            <a:r>
              <a:rPr lang="zh-TW" altLang="en-US" dirty="0"/>
              <a:t>條，政府資訊應依法主動公開或應人民申請提供之。</a:t>
            </a:r>
          </a:p>
          <a:p>
            <a:r>
              <a:rPr lang="zh-TW" altLang="en-US" dirty="0"/>
              <a:t>其二，依傳染病防治法第</a:t>
            </a:r>
            <a:r>
              <a:rPr lang="en-US" altLang="zh-TW" dirty="0"/>
              <a:t>7</a:t>
            </a:r>
            <a:r>
              <a:rPr lang="zh-TW" altLang="en-US" dirty="0"/>
              <a:t>條，主管機關應實施各項調查及有效預防措施，以防止傳染病發生；傳染病已發生或流行時，應儘速控制，防止其蔓延。</a:t>
            </a:r>
          </a:p>
          <a:p>
            <a:r>
              <a:rPr lang="zh-TW" altLang="en-US" dirty="0"/>
              <a:t>其三，涉及個人資料保護時，以傳染病防治法第</a:t>
            </a:r>
            <a:r>
              <a:rPr lang="en-US" altLang="zh-TW" dirty="0"/>
              <a:t>10</a:t>
            </a:r>
            <a:r>
              <a:rPr lang="zh-TW" altLang="en-US" dirty="0"/>
              <a:t>條為原則，傳染病或疑似傳染病病人之姓名、病歷及病史等有關資料者，不得洩漏。</a:t>
            </a:r>
          </a:p>
          <a:p>
            <a:r>
              <a:rPr lang="zh-TW" altLang="en-US" dirty="0"/>
              <a:t>指揮中心表示，依據嚴重特殊傳染性肺炎防治及紓困振興特別條例第</a:t>
            </a:r>
            <a:r>
              <a:rPr lang="en-US" altLang="zh-TW" dirty="0"/>
              <a:t>8</a:t>
            </a:r>
            <a:r>
              <a:rPr lang="zh-TW" altLang="en-US" dirty="0"/>
              <a:t>條第</a:t>
            </a:r>
            <a:r>
              <a:rPr lang="en-US" altLang="zh-TW" dirty="0"/>
              <a:t>2</a:t>
            </a:r>
            <a:r>
              <a:rPr lang="zh-TW" altLang="en-US" dirty="0"/>
              <a:t>項，於防疫期間，中央流行疫情指揮中心指揮官為避免疫情擴散，得指示對確診罹患嚴重特殊傳染性肺炎病人實施錄影、攝影、公布其個人資料，或為其他必要的防治控制措施或處置。</a:t>
            </a:r>
          </a:p>
          <a:p>
            <a:r>
              <a:rPr lang="zh-TW" altLang="en-US" dirty="0"/>
              <a:t>指揮中心強調，為防治及控制傳染病蔓延，保障全體國民健康為前提，指揮中心將依據上述原則進行確診個案資料發布；民眾收到未經證實相關資訊時切勿轉傳，避免觸法及影響防治工作。</a:t>
            </a:r>
          </a:p>
          <a:p>
            <a:r>
              <a:rPr lang="zh-TW" altLang="en-US" dirty="0"/>
              <a:t>指揮官陳時中補充說明，陳時中表示，對於防疫有幫助我們就會公開，包括年齡、性別、接觸者類型和交通場合，原則上會公開職銜。</a:t>
            </a:r>
          </a:p>
          <a:p>
            <a:r>
              <a:rPr lang="zh-TW" altLang="en-US" dirty="0"/>
              <a:t>至於不公開項目包括姓名、收治醫院；職業、工作內容，及大眾運輸與公共場所活動史，若無防治需要也不公開。若任職於公部門、民營事業或機構，若有防治需要，先溝通後，可公開。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C9109-DA36-E04D-80BE-C3755C7256C1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8982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4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74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91" y="243464"/>
            <a:ext cx="9632817" cy="63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6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5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90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7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4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832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9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5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1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emf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196862" y="992555"/>
            <a:ext cx="7530278" cy="193664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sz="67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ＰＯ" panose="020B0609010101010101" pitchFamily="49" charset="-120"/>
              </a:rPr>
              <a:t>防疫與人權</a:t>
            </a:r>
            <a:endParaRPr lang="en-US" altLang="zh-TW" sz="67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文鼎ＰＯ" panose="020B0609010101010101" pitchFamily="49" charset="-120"/>
            </a:endParaRPr>
          </a:p>
          <a:p>
            <a:pPr algn="ctr"/>
            <a:r>
              <a:rPr lang="en-US" altLang="zh-TW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>2020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>世界人權日 </a:t>
            </a:r>
            <a:r>
              <a:rPr lang="en-US" altLang="zh-TW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>7-9</a:t>
            </a:r>
            <a:r>
              <a:rPr lang="zh-TW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Ebrima" panose="02000000000000000000" pitchFamily="2" charset="0"/>
              </a:rPr>
              <a:t>年級版</a:t>
            </a:r>
            <a:endParaRPr kumimoji="1" lang="zh-TW" altLang="en-US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副標題 2"/>
          <p:cNvSpPr txBox="1">
            <a:spLocks/>
          </p:cNvSpPr>
          <p:nvPr/>
        </p:nvSpPr>
        <p:spPr>
          <a:xfrm>
            <a:off x="7669161" y="5699759"/>
            <a:ext cx="4249708" cy="9075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2400" dirty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cs typeface="Ebrima" panose="02000000000000000000" pitchFamily="2" charset="0"/>
              </a:rPr>
              <a:t>教育部國教署中央課程與教學輔導諮詢人權教育議題輔導群</a:t>
            </a:r>
            <a:endParaRPr lang="zh-TW" altLang="en-US" sz="2400" dirty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Ebrima" panose="02000000000000000000" pitchFamily="2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2ACD70BF-08EA-49A8-9ED5-568B6B42D025}"/>
              </a:ext>
            </a:extLst>
          </p:cNvPr>
          <p:cNvGrpSpPr/>
          <p:nvPr/>
        </p:nvGrpSpPr>
        <p:grpSpPr>
          <a:xfrm>
            <a:off x="848382" y="4145280"/>
            <a:ext cx="2588522" cy="2194560"/>
            <a:chOff x="1663961" y="-70391"/>
            <a:chExt cx="6918961" cy="5284281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2080574E-E04A-4EDE-8995-86D69A733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29" b="96988" l="730" r="99270">
                          <a14:foregroundMark x1="44891" y1="85542" x2="38686" y2="90361"/>
                          <a14:foregroundMark x1="39051" y1="89759" x2="39051" y2="89759"/>
                          <a14:foregroundMark x1="38321" y1="90361" x2="31022" y2="96988"/>
                          <a14:foregroundMark x1="71898" y1="83735" x2="84672" y2="84940"/>
                          <a14:foregroundMark x1="25132" y1="36417" x2="25182" y2="36747"/>
                          <a14:foregroundMark x1="21556" y1="12805" x2="23332" y2="24532"/>
                          <a14:foregroundMark x1="70798" y1="47129" x2="71533" y2="63253"/>
                          <a14:foregroundMark x1="68978" y1="7229" x2="69267" y2="13563"/>
                          <a14:foregroundMark x1="71533" y1="63253" x2="71533" y2="63253"/>
                          <a14:foregroundMark x1="2160" y1="40376" x2="4015" y2="56024"/>
                          <a14:foregroundMark x1="4015" y1="56024" x2="27372" y2="50602"/>
                          <a14:foregroundMark x1="91047" y1="6422" x2="93796" y2="6024"/>
                          <a14:foregroundMark x1="72993" y1="9036" x2="85884" y2="7170"/>
                          <a14:foregroundMark x1="97933" y1="24378" x2="98937" y2="28834"/>
                          <a14:foregroundMark x1="93796" y1="6024" x2="96375" y2="17468"/>
                          <a14:foregroundMark x1="87878" y1="43017" x2="81752" y2="48795"/>
                          <a14:foregroundMark x1="71095" y1="40586" x2="70803" y2="40361"/>
                          <a14:foregroundMark x1="78125" y1="46001" x2="72438" y2="41620"/>
                          <a14:foregroundMark x1="81752" y1="48795" x2="78135" y2="46009"/>
                          <a14:foregroundMark x1="96715" y1="27108" x2="98905" y2="39157"/>
                          <a14:foregroundMark x1="92161" y1="42308" x2="98905" y2="41566"/>
                          <a14:foregroundMark x1="87956" y1="42771" x2="91957" y2="42331"/>
                          <a14:foregroundMark x1="97445" y1="40361" x2="95985" y2="40964"/>
                          <a14:foregroundMark x1="4925" y1="19792" x2="2920" y2="20482"/>
                          <a14:foregroundMark x1="20438" y1="14458" x2="13656" y2="16790"/>
                          <a14:foregroundMark x1="2920" y1="20482" x2="730" y2="25904"/>
                          <a14:foregroundMark x1="24818" y1="44578" x2="20247" y2="45286"/>
                          <a14:foregroundMark x1="11278" y1="48061" x2="9124" y2="50000"/>
                          <a14:foregroundMark x1="91606" y1="42169" x2="97810" y2="40964"/>
                          <a14:foregroundMark x1="90511" y1="42169" x2="93431" y2="41566"/>
                          <a14:backgroundMark x1="73951" y1="21362" x2="77478" y2="34945"/>
                          <a14:backgroundMark x1="71533" y1="12048" x2="71682" y2="12623"/>
                          <a14:backgroundMark x1="13452" y1="31151" x2="13248" y2="32834"/>
                          <a14:backgroundMark x1="82117" y1="15060" x2="90814" y2="29947"/>
                          <a14:backgroundMark x1="84307" y1="11446" x2="89416" y2="10843"/>
                          <a14:backgroundMark x1="89185" y1="39449" x2="86131" y2="37349"/>
                          <a14:backgroundMark x1="2555" y1="24096" x2="22628" y2="40964"/>
                          <a14:backgroundMark x1="81022" y1="31325" x2="81387" y2="22892"/>
                          <a14:backgroundMark x1="71533" y1="40361" x2="71533" y2="39759"/>
                          <a14:backgroundMark x1="71533" y1="40361" x2="71533" y2="38554"/>
                          <a14:backgroundMark x1="70803" y1="41566" x2="72993" y2="397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63961" y="-70391"/>
              <a:ext cx="6918961" cy="5284281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1FB07F64-D5BE-4241-AEC7-1D6F522D7FA5}"/>
                </a:ext>
              </a:extLst>
            </p:cNvPr>
            <p:cNvSpPr txBox="1"/>
            <p:nvPr/>
          </p:nvSpPr>
          <p:spPr>
            <a:xfrm>
              <a:off x="1998867" y="808117"/>
              <a:ext cx="1178560" cy="1704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F0000"/>
                  </a:solidFill>
                </a:rPr>
                <a:t>防疫</a:t>
              </a: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D4AFDF8E-5746-4C5B-8C35-E2CF656F149D}"/>
                </a:ext>
              </a:extLst>
            </p:cNvPr>
            <p:cNvSpPr txBox="1"/>
            <p:nvPr/>
          </p:nvSpPr>
          <p:spPr>
            <a:xfrm>
              <a:off x="6852921" y="491668"/>
              <a:ext cx="891802" cy="1704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solidFill>
                    <a:srgbClr val="FF0000"/>
                  </a:solidFill>
                </a:rPr>
                <a:t>人權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45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0219" y="609600"/>
            <a:ext cx="10183761" cy="921886"/>
          </a:xfrm>
        </p:spPr>
        <p:txBody>
          <a:bodyPr anchor="ctr">
            <a:no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+mj-ea"/>
              </a:rPr>
              <a:t>讓我們來審視防疫措施與人權的關係 </a:t>
            </a:r>
          </a:p>
        </p:txBody>
      </p:sp>
      <p:sp>
        <p:nvSpPr>
          <p:cNvPr id="5" name="矩形 4"/>
          <p:cNvSpPr/>
          <p:nvPr/>
        </p:nvSpPr>
        <p:spPr>
          <a:xfrm>
            <a:off x="595252" y="1609334"/>
            <a:ext cx="10887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dirty="0">
                <a:latin typeface="+mj-ea"/>
              </a:rPr>
              <a:t>【</a:t>
            </a:r>
            <a:r>
              <a:rPr lang="zh-TW" altLang="en-US" sz="4400" b="1" dirty="0">
                <a:latin typeface="+mj-ea"/>
              </a:rPr>
              <a:t>一組負責一則新聞</a:t>
            </a:r>
            <a:r>
              <a:rPr lang="en-US" altLang="zh-TW" sz="4400" b="1" dirty="0">
                <a:latin typeface="+mj-ea"/>
              </a:rPr>
              <a:t>】</a:t>
            </a:r>
          </a:p>
          <a:p>
            <a:r>
              <a:rPr lang="en-US" altLang="zh-TW" sz="4400" dirty="0">
                <a:latin typeface="+mj-ea"/>
              </a:rPr>
              <a:t>1.</a:t>
            </a:r>
            <a:r>
              <a:rPr lang="zh-TW" altLang="en-US" sz="4400" dirty="0">
                <a:latin typeface="+mj-ea"/>
              </a:rPr>
              <a:t>各組一張小組學習單，每人一張新聞文本。</a:t>
            </a:r>
            <a:endParaRPr lang="en-US" altLang="zh-TW" sz="4400" dirty="0">
              <a:latin typeface="+mj-ea"/>
            </a:endParaRPr>
          </a:p>
          <a:p>
            <a:r>
              <a:rPr lang="en-US" altLang="zh-TW" sz="4400" dirty="0">
                <a:latin typeface="+mj-ea"/>
              </a:rPr>
              <a:t>2.</a:t>
            </a:r>
            <a:r>
              <a:rPr lang="zh-TW" altLang="en-US" sz="4400" dirty="0">
                <a:latin typeface="+mj-ea"/>
              </a:rPr>
              <a:t>組內先進行分工。</a:t>
            </a:r>
            <a:endParaRPr lang="en-US" altLang="zh-TW" sz="4400" dirty="0">
              <a:latin typeface="+mj-ea"/>
            </a:endParaRPr>
          </a:p>
          <a:p>
            <a:r>
              <a:rPr lang="en-US" altLang="zh-TW" sz="4400" dirty="0">
                <a:latin typeface="+mj-ea"/>
              </a:rPr>
              <a:t>3.</a:t>
            </a:r>
            <a:r>
              <a:rPr lang="zh-TW" altLang="en-US" sz="4400" dirty="0">
                <a:latin typeface="+mj-ea"/>
              </a:rPr>
              <a:t>閱讀完文本，請依題序進行小組討論並</a:t>
            </a:r>
            <a:endParaRPr lang="en-US" altLang="zh-TW" sz="4400" dirty="0">
              <a:latin typeface="+mj-ea"/>
            </a:endParaRPr>
          </a:p>
          <a:p>
            <a:r>
              <a:rPr lang="en-US" altLang="zh-TW" sz="4400" dirty="0">
                <a:latin typeface="+mj-ea"/>
              </a:rPr>
              <a:t>   </a:t>
            </a:r>
            <a:r>
              <a:rPr lang="zh-TW" altLang="en-US" sz="4400" dirty="0">
                <a:latin typeface="+mj-ea"/>
              </a:rPr>
              <a:t>完成小組學習單。</a:t>
            </a:r>
            <a:endParaRPr lang="en-US" altLang="zh-TW" sz="4400" dirty="0">
              <a:latin typeface="+mj-ea"/>
            </a:endParaRPr>
          </a:p>
          <a:p>
            <a:r>
              <a:rPr lang="en-US" altLang="zh-TW" sz="4400" dirty="0">
                <a:latin typeface="+mj-ea"/>
              </a:rPr>
              <a:t>4.</a:t>
            </a:r>
            <a:r>
              <a:rPr lang="zh-TW" altLang="en-US" sz="4400" dirty="0">
                <a:latin typeface="+mj-ea"/>
              </a:rPr>
              <a:t>分組與全班分享小組共識。</a:t>
            </a:r>
            <a:endParaRPr lang="en-US" altLang="zh-TW" sz="4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9056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00547" y="281437"/>
            <a:ext cx="10316497" cy="966559"/>
          </a:xfrm>
        </p:spPr>
        <p:txBody>
          <a:bodyPr anchor="ctr">
            <a:normAutofit/>
          </a:bodyPr>
          <a:lstStyle/>
          <a:p>
            <a:r>
              <a:rPr lang="zh-TW" altLang="en-US" sz="4800" b="1" dirty="0">
                <a:latin typeface="+mj-ea"/>
              </a:rPr>
              <a:t>請依題目順序，小組討論後分享：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249713" y="1188246"/>
            <a:ext cx="9233501" cy="1456301"/>
          </a:xfrm>
          <a:prstGeom prst="roundRect">
            <a:avLst>
              <a:gd name="adj" fmla="val 188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>
                <a:solidFill>
                  <a:schemeClr val="tx1"/>
                </a:solidFill>
                <a:latin typeface="+mj-ea"/>
              </a:rPr>
              <a:t>1.</a:t>
            </a:r>
            <a:r>
              <a:rPr lang="zh-TW" altLang="en-US" sz="4400" dirty="0">
                <a:solidFill>
                  <a:schemeClr val="tx1"/>
                </a:solidFill>
                <a:latin typeface="+mj-ea"/>
              </a:rPr>
              <a:t>此新聞中的防疫措施是什麼</a:t>
            </a:r>
            <a:r>
              <a:rPr lang="en-US" altLang="zh-TW" sz="4400" dirty="0">
                <a:solidFill>
                  <a:schemeClr val="tx1"/>
                </a:solidFill>
                <a:latin typeface="+mj-ea"/>
              </a:rPr>
              <a:t>?</a:t>
            </a:r>
          </a:p>
          <a:p>
            <a:r>
              <a:rPr lang="zh-TW" altLang="en-US" sz="4400" dirty="0">
                <a:solidFill>
                  <a:schemeClr val="tx1"/>
                </a:solidFill>
                <a:latin typeface="+mj-ea"/>
              </a:rPr>
              <a:t>   並以</a:t>
            </a:r>
            <a:r>
              <a:rPr lang="en-US" altLang="zh-TW" sz="4400" dirty="0">
                <a:solidFill>
                  <a:schemeClr val="tx1"/>
                </a:solidFill>
                <a:latin typeface="+mj-ea"/>
              </a:rPr>
              <a:t>30-50</a:t>
            </a:r>
            <a:r>
              <a:rPr lang="zh-TW" altLang="en-US" sz="4400" dirty="0">
                <a:solidFill>
                  <a:schemeClr val="tx1"/>
                </a:solidFill>
                <a:latin typeface="+mj-ea"/>
              </a:rPr>
              <a:t>字以內簡述新聞內容。</a:t>
            </a:r>
            <a:endParaRPr kumimoji="1" lang="zh-TW" altLang="en-US" sz="4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6" name="圓角矩形 4">
            <a:extLst>
              <a:ext uri="{FF2B5EF4-FFF2-40B4-BE49-F238E27FC236}">
                <a16:creationId xmlns:a16="http://schemas.microsoft.com/office/drawing/2014/main" id="{4292AE93-A719-43DE-B683-9D6BBEF18637}"/>
              </a:ext>
            </a:extLst>
          </p:cNvPr>
          <p:cNvSpPr/>
          <p:nvPr/>
        </p:nvSpPr>
        <p:spPr>
          <a:xfrm>
            <a:off x="249712" y="3792263"/>
            <a:ext cx="11702801" cy="131712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>
                <a:solidFill>
                  <a:schemeClr val="tx1"/>
                </a:solidFill>
                <a:latin typeface="+mj-ea"/>
              </a:rPr>
              <a:t>3.</a:t>
            </a:r>
            <a:r>
              <a:rPr lang="zh-TW" altLang="en-US" sz="4400" dirty="0">
                <a:solidFill>
                  <a:schemeClr val="tx1"/>
                </a:solidFill>
                <a:latin typeface="+mj-ea"/>
              </a:rPr>
              <a:t>這個防疫措施保障了和侵害了人民什麼權利？</a:t>
            </a:r>
            <a:endParaRPr lang="en-US" altLang="zh-TW" sz="4400" dirty="0">
              <a:solidFill>
                <a:schemeClr val="tx1"/>
              </a:solidFill>
              <a:latin typeface="+mj-ea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+mj-ea"/>
              </a:rPr>
              <a:t>   為什麼</a:t>
            </a:r>
            <a:r>
              <a:rPr lang="en-US" altLang="zh-TW" sz="4400" dirty="0">
                <a:solidFill>
                  <a:schemeClr val="tx1"/>
                </a:solidFill>
                <a:latin typeface="+mj-ea"/>
              </a:rPr>
              <a:t>?</a:t>
            </a:r>
            <a:endParaRPr kumimoji="1" lang="zh-TW" altLang="en-US" sz="44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239">
            <a:off x="10019469" y="4540601"/>
            <a:ext cx="1995149" cy="1995149"/>
          </a:xfrm>
          <a:prstGeom prst="rect">
            <a:avLst/>
          </a:prstGeom>
        </p:spPr>
      </p:pic>
      <p:sp>
        <p:nvSpPr>
          <p:cNvPr id="9" name="圓角矩形 8"/>
          <p:cNvSpPr/>
          <p:nvPr/>
        </p:nvSpPr>
        <p:spPr>
          <a:xfrm>
            <a:off x="249713" y="2739412"/>
            <a:ext cx="11386766" cy="9579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TW" sz="4400" dirty="0">
                <a:solidFill>
                  <a:schemeClr val="tx1"/>
                </a:solidFill>
                <a:latin typeface="+mj-ea"/>
                <a:ea typeface="+mj-ea"/>
              </a:rPr>
              <a:t>2.</a:t>
            </a:r>
            <a:r>
              <a:rPr lang="zh-TW" altLang="zh-TW" sz="4400" dirty="0">
                <a:solidFill>
                  <a:schemeClr val="tx1"/>
                </a:solidFill>
              </a:rPr>
              <a:t>若要配合這個防疫措施，</a:t>
            </a:r>
            <a:r>
              <a:rPr lang="zh-TW" altLang="en-US" sz="4400" dirty="0">
                <a:solidFill>
                  <a:schemeClr val="tx1"/>
                </a:solidFill>
              </a:rPr>
              <a:t>人民</a:t>
            </a:r>
            <a:r>
              <a:rPr lang="zh-TW" altLang="zh-TW" sz="4400" dirty="0">
                <a:solidFill>
                  <a:schemeClr val="tx1"/>
                </a:solidFill>
              </a:rPr>
              <a:t>要盡哪些責任？</a:t>
            </a:r>
            <a:endParaRPr kumimoji="1" lang="zh-TW" altLang="en-US" sz="4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1" name="圓角矩形 4">
            <a:extLst>
              <a:ext uri="{FF2B5EF4-FFF2-40B4-BE49-F238E27FC236}">
                <a16:creationId xmlns:a16="http://schemas.microsoft.com/office/drawing/2014/main" id="{4292AE93-A719-43DE-B683-9D6BBEF18637}"/>
              </a:ext>
            </a:extLst>
          </p:cNvPr>
          <p:cNvSpPr/>
          <p:nvPr/>
        </p:nvSpPr>
        <p:spPr>
          <a:xfrm>
            <a:off x="249712" y="5208767"/>
            <a:ext cx="9857673" cy="88178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4400" dirty="0">
                <a:solidFill>
                  <a:schemeClr val="tx1"/>
                </a:solidFill>
                <a:latin typeface="+mj-ea"/>
              </a:rPr>
              <a:t>4.</a:t>
            </a:r>
            <a:r>
              <a:rPr lang="zh-TW" altLang="en-US" sz="4400" dirty="0">
                <a:solidFill>
                  <a:schemeClr val="tx1"/>
                </a:solidFill>
                <a:latin typeface="+mj-ea"/>
              </a:rPr>
              <a:t>這個防疫措施合理或不合理</a:t>
            </a:r>
            <a:r>
              <a:rPr lang="en-US" altLang="zh-TW" sz="4400" dirty="0">
                <a:solidFill>
                  <a:schemeClr val="tx1"/>
                </a:solidFill>
                <a:latin typeface="+mj-ea"/>
              </a:rPr>
              <a:t>?</a:t>
            </a:r>
            <a:r>
              <a:rPr lang="zh-TW" altLang="en-US" sz="4400" dirty="0">
                <a:solidFill>
                  <a:schemeClr val="tx1"/>
                </a:solidFill>
                <a:latin typeface="+mj-ea"/>
              </a:rPr>
              <a:t>為什麼</a:t>
            </a:r>
            <a:r>
              <a:rPr lang="en-US" altLang="zh-TW" sz="4400" dirty="0">
                <a:solidFill>
                  <a:schemeClr val="tx1"/>
                </a:solidFill>
                <a:latin typeface="+mj-ea"/>
              </a:rPr>
              <a:t>?</a:t>
            </a:r>
            <a:r>
              <a:rPr kumimoji="1" lang="zh-TW" altLang="en-US" sz="3600" dirty="0">
                <a:solidFill>
                  <a:srgbClr val="FF0000"/>
                </a:solidFill>
                <a:latin typeface="+mj-ea"/>
              </a:rPr>
              <a:t>    </a:t>
            </a:r>
            <a:endParaRPr kumimoji="1" lang="zh-TW" altLang="en-US" sz="3600" strike="sngStrike" dirty="0">
              <a:solidFill>
                <a:schemeClr val="tx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225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6803" y="1803728"/>
            <a:ext cx="3130345" cy="1356360"/>
          </a:xfrm>
        </p:spPr>
        <p:txBody>
          <a:bodyPr>
            <a:noAutofit/>
          </a:bodyPr>
          <a:lstStyle/>
          <a:p>
            <a:r>
              <a:rPr lang="zh-TW" altLang="en-US" sz="5400" b="1" dirty="0">
                <a:hlinkClick r:id="rId3" action="ppaction://hlinksldjump"/>
              </a:rPr>
              <a:t>分組報告</a:t>
            </a:r>
            <a:endParaRPr lang="zh-TW" altLang="en-US" sz="5400" b="1" dirty="0"/>
          </a:p>
        </p:txBody>
      </p:sp>
      <p:pic>
        <p:nvPicPr>
          <p:cNvPr id="4" name="Picture 2" descr="Icon Feedback Message - Free image o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14" y="4418536"/>
            <a:ext cx="1985513" cy="198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rona World Mask - Free image on Pixab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59" y="4352063"/>
            <a:ext cx="3061007" cy="216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+ Free Airplane Cartoon &amp; Plane Illustrations - Pixaba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3" b="13978"/>
          <a:stretch/>
        </p:blipFill>
        <p:spPr bwMode="auto">
          <a:xfrm>
            <a:off x="4476853" y="4298868"/>
            <a:ext cx="2728452" cy="216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808" y="4429880"/>
            <a:ext cx="1902542" cy="1902542"/>
          </a:xfrm>
          <a:prstGeom prst="rect">
            <a:avLst/>
          </a:prstGeom>
        </p:spPr>
      </p:pic>
      <p:pic>
        <p:nvPicPr>
          <p:cNvPr id="9" name="Picture 2" descr="Walking Walk Sports - Free image on Pixaba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13" y="4546913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35" y="4352063"/>
            <a:ext cx="1563329" cy="1563329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9806657" y="6329977"/>
            <a:ext cx="231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圖片來源：</a:t>
            </a:r>
            <a:r>
              <a:rPr lang="en-US" altLang="zh-TW" dirty="0" err="1"/>
              <a:t>pixabay</a:t>
            </a:r>
            <a:endParaRPr lang="en-US" altLang="zh-TW" dirty="0"/>
          </a:p>
        </p:txBody>
      </p:sp>
      <p:pic>
        <p:nvPicPr>
          <p:cNvPr id="12" name="Picture 2" descr="Lecture School University - Free image on Pixab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694" y="4585474"/>
            <a:ext cx="1806871" cy="13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335" y="4648527"/>
            <a:ext cx="1290219" cy="12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07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9213" y="307183"/>
            <a:ext cx="9875520" cy="902185"/>
          </a:xfrm>
        </p:spPr>
        <p:txBody>
          <a:bodyPr>
            <a:normAutofit/>
          </a:bodyPr>
          <a:lstStyle/>
          <a:p>
            <a:r>
              <a:rPr lang="zh-TW" altLang="en-US" sz="4800" b="1" dirty="0"/>
              <a:t>第一組新聞</a:t>
            </a:r>
          </a:p>
        </p:txBody>
      </p:sp>
      <p:sp>
        <p:nvSpPr>
          <p:cNvPr id="3" name="矩形 2"/>
          <p:cNvSpPr/>
          <p:nvPr/>
        </p:nvSpPr>
        <p:spPr>
          <a:xfrm>
            <a:off x="1120877" y="1201427"/>
            <a:ext cx="991091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0200" algn="just">
              <a:spcAft>
                <a:spcPts val="0"/>
              </a:spcAft>
            </a:pP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敦睦艦隊磐石艦已有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24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人確診新冠肺炎，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700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多名官兵已全數入住檢疫所隔離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14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天，中央流行疫情指揮中心針對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15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日至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18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日確診者停留超過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15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分鐘的地點，發送簡訊提醒。今（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20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）日上午簡訊已陸續發出，約有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20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萬人會收到，民眾須提高警覺並進行自主健康管理。</a:t>
            </a:r>
            <a:endParaRPr lang="zh-TW" altLang="en-US" sz="32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76335" y="58342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摘自</a:t>
            </a:r>
            <a:r>
              <a:rPr lang="en-US" altLang="zh-TW" dirty="0"/>
              <a:t>:2020/4/20 </a:t>
            </a:r>
            <a:r>
              <a:rPr lang="en-US" altLang="zh-TW" dirty="0" err="1"/>
              <a:t>ETtoday</a:t>
            </a:r>
            <a:r>
              <a:rPr lang="zh-TW" altLang="en-US" dirty="0"/>
              <a:t>新聞雲 賴文萱 </a:t>
            </a:r>
            <a:r>
              <a:rPr lang="en-US" altLang="zh-TW" dirty="0"/>
              <a:t>https://</a:t>
            </a:r>
            <a:r>
              <a:rPr lang="en-US" altLang="zh-TW" dirty="0" err="1"/>
              <a:t>www.ettoday.net</a:t>
            </a:r>
            <a:r>
              <a:rPr lang="en-US" altLang="zh-TW" dirty="0"/>
              <a:t>/news/20200420/</a:t>
            </a:r>
            <a:r>
              <a:rPr lang="en-US" altLang="zh-TW" dirty="0" err="1"/>
              <a:t>1695570.htm</a:t>
            </a:r>
            <a:endParaRPr lang="zh-TW" altLang="en-US" dirty="0"/>
          </a:p>
        </p:txBody>
      </p:sp>
      <p:pic>
        <p:nvPicPr>
          <p:cNvPr id="1026" name="Picture 2" descr="Icon Feedback Message - Free image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39928"/>
            <a:ext cx="1985513" cy="198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57200" y="6463434"/>
            <a:ext cx="231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圖片來源：</a:t>
            </a:r>
            <a:r>
              <a:rPr lang="en-US" altLang="zh-TW" dirty="0" err="1"/>
              <a:t>pixabay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32219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9213" y="307183"/>
            <a:ext cx="9875520" cy="902185"/>
          </a:xfrm>
        </p:spPr>
        <p:txBody>
          <a:bodyPr>
            <a:normAutofit/>
          </a:bodyPr>
          <a:lstStyle/>
          <a:p>
            <a:r>
              <a:rPr lang="zh-TW" altLang="en-US" sz="4800" b="1" dirty="0"/>
              <a:t>第二組新聞</a:t>
            </a:r>
          </a:p>
        </p:txBody>
      </p:sp>
      <p:sp>
        <p:nvSpPr>
          <p:cNvPr id="3" name="矩形 2"/>
          <p:cNvSpPr/>
          <p:nvPr/>
        </p:nvSpPr>
        <p:spPr>
          <a:xfrm>
            <a:off x="1076631" y="1201427"/>
            <a:ext cx="98961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0200" algn="just">
              <a:spcAft>
                <a:spcPts val="0"/>
              </a:spcAft>
            </a:pP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中央疫情指揮中心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日公布，即日起民眾搭乘捷運、火車、高鐵等大眾交通工具，都要戴上口罩，若勸導不聽，則可處新台幣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3000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元至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1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萬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5000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元罰鍰；不過，這幾天仍有旅客未帶，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5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日更出現乘客強行進入車廂，經捷運警察隊協助後，才願意戴上口罩乘車離去，這也讓她成為懲處首例。</a:t>
            </a:r>
          </a:p>
          <a:p>
            <a:endParaRPr lang="zh-TW" altLang="en-US" sz="32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12625" y="5908028"/>
            <a:ext cx="4579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摘自</a:t>
            </a:r>
            <a:r>
              <a:rPr lang="en-US" altLang="zh-TW" dirty="0"/>
              <a:t>:2020/04/06 </a:t>
            </a:r>
            <a:r>
              <a:rPr lang="zh-TW" altLang="en-US" dirty="0"/>
              <a:t>風傳媒 黃婉婷</a:t>
            </a:r>
            <a:r>
              <a:rPr lang="en-US" altLang="zh-TW" dirty="0"/>
              <a:t>https://</a:t>
            </a:r>
            <a:r>
              <a:rPr lang="en-US" altLang="zh-TW" dirty="0" err="1"/>
              <a:t>www.storm.mg</a:t>
            </a:r>
            <a:r>
              <a:rPr lang="en-US" altLang="zh-TW" dirty="0"/>
              <a:t>/article/2489165</a:t>
            </a:r>
            <a:endParaRPr lang="zh-TW" altLang="en-US" dirty="0"/>
          </a:p>
        </p:txBody>
      </p:sp>
      <p:pic>
        <p:nvPicPr>
          <p:cNvPr id="2050" name="Picture 2" descr="Corona World Mask - Free image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81" y="4552588"/>
            <a:ext cx="3061007" cy="216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57200" y="6463434"/>
            <a:ext cx="231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圖片來源：</a:t>
            </a:r>
            <a:r>
              <a:rPr lang="en-US" altLang="zh-TW" dirty="0" err="1"/>
              <a:t>pixabay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088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9213" y="307183"/>
            <a:ext cx="9875520" cy="902185"/>
          </a:xfrm>
        </p:spPr>
        <p:txBody>
          <a:bodyPr>
            <a:normAutofit/>
          </a:bodyPr>
          <a:lstStyle/>
          <a:p>
            <a:r>
              <a:rPr lang="zh-TW" altLang="en-US" sz="4800" b="1" dirty="0"/>
              <a:t>第三組新聞</a:t>
            </a:r>
          </a:p>
        </p:txBody>
      </p:sp>
      <p:sp>
        <p:nvSpPr>
          <p:cNvPr id="3" name="矩形 2"/>
          <p:cNvSpPr/>
          <p:nvPr/>
        </p:nvSpPr>
        <p:spPr>
          <a:xfrm>
            <a:off x="1135626" y="1201427"/>
            <a:ext cx="99699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0200" algn="just">
              <a:spcAft>
                <a:spcPts val="0"/>
              </a:spcAft>
            </a:pPr>
            <a:endParaRPr lang="zh-TW" altLang="en-US" sz="3200" kern="100" dirty="0">
              <a:latin typeface="+mn-ea"/>
              <a:cs typeface="Times New Roman" panose="02020603050405020304" pitchFamily="18" charset="0"/>
            </a:endParaRPr>
          </a:p>
          <a:p>
            <a:pPr indent="330200" algn="just">
              <a:spcAft>
                <a:spcPts val="0"/>
              </a:spcAft>
            </a:pP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教育部晚間發布新聞稿指出，配合疫情指揮中心，從加強防疫角度考量，自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月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17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日起到本學期上課日為止，高中以下學校全面停止師生出國計畫，如有特殊必要出國者可以專案申請，並加強回國後管理措施。</a:t>
            </a:r>
          </a:p>
          <a:p>
            <a:endParaRPr lang="zh-TW" altLang="en-US" sz="32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19135" y="5917013"/>
            <a:ext cx="6327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摘自</a:t>
            </a:r>
            <a:r>
              <a:rPr lang="en-US" altLang="zh-TW" dirty="0"/>
              <a:t>:2020/03/17</a:t>
            </a:r>
            <a:r>
              <a:rPr lang="zh-TW" altLang="en-US" dirty="0"/>
              <a:t>中央社 許秩維</a:t>
            </a:r>
            <a:r>
              <a:rPr lang="en-US" altLang="zh-TW" dirty="0"/>
              <a:t>https://</a:t>
            </a:r>
            <a:r>
              <a:rPr lang="en-US" altLang="zh-TW" dirty="0" err="1"/>
              <a:t>www.cna.com.tw</a:t>
            </a:r>
            <a:r>
              <a:rPr lang="en-US" altLang="zh-TW" dirty="0"/>
              <a:t>/news/</a:t>
            </a:r>
            <a:r>
              <a:rPr lang="en-US" altLang="zh-TW" dirty="0" err="1"/>
              <a:t>firstnews</a:t>
            </a:r>
            <a:r>
              <a:rPr lang="en-US" altLang="zh-TW" dirty="0"/>
              <a:t>/</a:t>
            </a:r>
            <a:r>
              <a:rPr lang="en-US" altLang="zh-TW" dirty="0" err="1"/>
              <a:t>202003165010.aspx</a:t>
            </a:r>
            <a:endParaRPr lang="zh-TW" altLang="en-US" dirty="0"/>
          </a:p>
        </p:txBody>
      </p:sp>
      <p:pic>
        <p:nvPicPr>
          <p:cNvPr id="3074" name="Picture 2" descr="20+ Free Airplane Cartoon &amp; Plane Illustrations - Pixab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13" b="13978"/>
          <a:stretch/>
        </p:blipFill>
        <p:spPr bwMode="auto">
          <a:xfrm>
            <a:off x="427703" y="4398777"/>
            <a:ext cx="2728452" cy="216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4529789"/>
            <a:ext cx="1902542" cy="190254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57200" y="6463434"/>
            <a:ext cx="231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圖片來源：</a:t>
            </a:r>
            <a:r>
              <a:rPr lang="en-US" altLang="zh-TW" dirty="0" err="1"/>
              <a:t>pixabay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6837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9213" y="307183"/>
            <a:ext cx="9875520" cy="902185"/>
          </a:xfrm>
        </p:spPr>
        <p:txBody>
          <a:bodyPr>
            <a:normAutofit/>
          </a:bodyPr>
          <a:lstStyle/>
          <a:p>
            <a:r>
              <a:rPr lang="zh-TW" altLang="en-US" sz="4800" b="1" dirty="0"/>
              <a:t>第四組新聞</a:t>
            </a:r>
          </a:p>
        </p:txBody>
      </p:sp>
      <p:sp>
        <p:nvSpPr>
          <p:cNvPr id="3" name="矩形 2"/>
          <p:cNvSpPr/>
          <p:nvPr/>
        </p:nvSpPr>
        <p:spPr>
          <a:xfrm>
            <a:off x="1076632" y="1201427"/>
            <a:ext cx="101026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0200" algn="just">
              <a:spcAft>
                <a:spcPts val="0"/>
              </a:spcAft>
            </a:pP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日前康軒文教集團董事長李萬吉赴中國出差後返台，依照我國規定應於住家進行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14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天居家檢疫，但李萬吉卻不甩規定依舊外出運動、開會，更隱瞞外出次數，衛生局先是在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9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日裁決開罰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50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萬元罰鍰。今（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11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）日決定以最高金額</a:t>
            </a:r>
            <a:r>
              <a:rPr lang="en-US" altLang="zh-TW" sz="3200" kern="100" dirty="0">
                <a:latin typeface="+mn-ea"/>
                <a:cs typeface="Times New Roman" panose="02020603050405020304" pitchFamily="18" charset="0"/>
              </a:rPr>
              <a:t>100</a:t>
            </a: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萬開罰。</a:t>
            </a:r>
          </a:p>
          <a:p>
            <a:endParaRPr lang="zh-TW" altLang="en-US" sz="3200" dirty="0">
              <a:latin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49961" y="5878532"/>
            <a:ext cx="5422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摘自</a:t>
            </a:r>
            <a:r>
              <a:rPr lang="en-US" altLang="zh-TW" dirty="0"/>
              <a:t>:2020/09/11</a:t>
            </a:r>
            <a:r>
              <a:rPr lang="zh-TW" altLang="en-US" dirty="0"/>
              <a:t>三立新聞網</a:t>
            </a:r>
            <a:r>
              <a:rPr lang="en-US" altLang="zh-TW" dirty="0"/>
              <a:t>https://</a:t>
            </a:r>
            <a:r>
              <a:rPr lang="en-US" altLang="zh-TW" dirty="0" err="1"/>
              <a:t>www.setn.com</a:t>
            </a:r>
            <a:r>
              <a:rPr lang="en-US" altLang="zh-TW" dirty="0"/>
              <a:t>/</a:t>
            </a:r>
            <a:r>
              <a:rPr lang="en-US" altLang="zh-TW" dirty="0" err="1"/>
              <a:t>News.aspx?NewsID</a:t>
            </a:r>
            <a:r>
              <a:rPr lang="en-US" altLang="zh-TW" dirty="0"/>
              <a:t>=812623</a:t>
            </a:r>
            <a:endParaRPr lang="zh-TW" altLang="en-US" dirty="0"/>
          </a:p>
        </p:txBody>
      </p:sp>
      <p:pic>
        <p:nvPicPr>
          <p:cNvPr id="4098" name="Picture 2" descr="Walking Walk Sports - Free image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6" y="4833218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38" y="4638368"/>
            <a:ext cx="1563329" cy="1563329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457200" y="6463434"/>
            <a:ext cx="231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圖片來源：</a:t>
            </a:r>
            <a:r>
              <a:rPr lang="en-US" altLang="zh-TW" dirty="0" err="1"/>
              <a:t>pixabay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48936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9213" y="307183"/>
            <a:ext cx="9875520" cy="902185"/>
          </a:xfrm>
        </p:spPr>
        <p:txBody>
          <a:bodyPr>
            <a:normAutofit/>
          </a:bodyPr>
          <a:lstStyle/>
          <a:p>
            <a:r>
              <a:rPr lang="zh-TW" altLang="en-US" sz="4800" b="1" dirty="0"/>
              <a:t>第五組新聞</a:t>
            </a:r>
          </a:p>
        </p:txBody>
      </p:sp>
      <p:sp>
        <p:nvSpPr>
          <p:cNvPr id="3" name="矩形 2"/>
          <p:cNvSpPr/>
          <p:nvPr/>
        </p:nvSpPr>
        <p:spPr>
          <a:xfrm>
            <a:off x="1076631" y="1201427"/>
            <a:ext cx="99699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0200" algn="just">
              <a:spcAft>
                <a:spcPts val="0"/>
              </a:spcAft>
            </a:pPr>
            <a:r>
              <a:rPr lang="zh-TW" altLang="en-US" sz="3200" kern="100" dirty="0">
                <a:latin typeface="+mn-ea"/>
                <a:cs typeface="Times New Roman" panose="02020603050405020304" pitchFamily="18" charset="0"/>
              </a:rPr>
              <a:t>教育部長潘文忠說，該校出現二例確診，經指揮中心專家會議，決定今日起停課至廿七日，但該校已完成全校師生線上學習系統操作與學習演練，學生依原本課表，安排一半直播線上教學，另一半則改自主線上學習，針對經濟弱勢已提供四十個行動載具、八張無線網卡等確保資訊學習。教師須配合線上補課，行政職務與職員則均正常上班。</a:t>
            </a:r>
            <a:endParaRPr lang="zh-TW" altLang="en-US" sz="32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64593" y="5937525"/>
            <a:ext cx="5107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摘自</a:t>
            </a:r>
            <a:r>
              <a:rPr lang="en-US" altLang="zh-TW" dirty="0"/>
              <a:t>:2020/03/20</a:t>
            </a:r>
            <a:r>
              <a:rPr lang="zh-TW" altLang="en-US" dirty="0"/>
              <a:t>自由時報</a:t>
            </a:r>
            <a:r>
              <a:rPr lang="en-US" altLang="zh-TW" dirty="0"/>
              <a:t>https://</a:t>
            </a:r>
            <a:r>
              <a:rPr lang="en-US" altLang="zh-TW" dirty="0" err="1"/>
              <a:t>news.ltn.com.tw</a:t>
            </a:r>
            <a:r>
              <a:rPr lang="en-US" altLang="zh-TW" dirty="0"/>
              <a:t>/news/life/paper/1359973</a:t>
            </a:r>
            <a:endParaRPr lang="zh-TW" altLang="en-US" dirty="0"/>
          </a:p>
        </p:txBody>
      </p:sp>
      <p:pic>
        <p:nvPicPr>
          <p:cNvPr id="5122" name="Picture 2" descr="Lecture School University - Free image on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81" y="5230584"/>
            <a:ext cx="1806871" cy="135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22" y="5293637"/>
            <a:ext cx="1290219" cy="129021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57200" y="6492308"/>
            <a:ext cx="231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圖片來源：</a:t>
            </a:r>
            <a:r>
              <a:rPr lang="en-US" altLang="zh-TW" dirty="0" err="1"/>
              <a:t>pixabay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52948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17677" y="304798"/>
            <a:ext cx="8196943" cy="1426032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</a:rPr>
              <a:t>對因防疫措施受到侵害的人權</a:t>
            </a:r>
            <a:br>
              <a:rPr lang="en-US" altLang="zh-TW" sz="4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</a:rPr>
              <a:t>進行正面發聲的行動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1372" y="1712434"/>
            <a:ext cx="7313517" cy="4396266"/>
          </a:xfrm>
        </p:spPr>
        <p:txBody>
          <a:bodyPr>
            <a:normAutofit lnSpcReduction="10000"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en-US" altLang="zh-TW" sz="6000" b="1" dirty="0">
                <a:solidFill>
                  <a:schemeClr val="tx1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◎</a:t>
            </a:r>
            <a:r>
              <a:rPr lang="zh-TW" altLang="en-US" sz="4000" b="1" dirty="0">
                <a:solidFill>
                  <a:schemeClr val="tx1"/>
                </a:solidFill>
              </a:rPr>
              <a:t>發下個人行動學習單</a:t>
            </a:r>
            <a:br>
              <a:rPr lang="en-US" altLang="zh-TW" sz="4000" b="1" dirty="0">
                <a:solidFill>
                  <a:schemeClr val="tx1"/>
                </a:solidFill>
              </a:rPr>
            </a:br>
            <a:endParaRPr lang="en-US" altLang="zh-TW" sz="4000" b="1" dirty="0">
              <a:solidFill>
                <a:schemeClr val="tx1"/>
              </a:solidFill>
            </a:endParaRPr>
          </a:p>
          <a:p>
            <a:pPr marL="540000" indent="-457200">
              <a:lnSpc>
                <a:spcPct val="100000"/>
              </a:lnSpc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1.</a:t>
            </a:r>
            <a:r>
              <a:rPr lang="zh-TW" altLang="en-US" sz="4000" dirty="0">
                <a:solidFill>
                  <a:schemeClr val="tx1"/>
                </a:solidFill>
              </a:rPr>
              <a:t>請寫下防疫措施保護和侵害了哪些人權？  </a:t>
            </a:r>
            <a:br>
              <a:rPr lang="en-US" altLang="zh-TW" sz="4000" dirty="0">
                <a:solidFill>
                  <a:schemeClr val="tx1"/>
                </a:solidFill>
              </a:rPr>
            </a:br>
            <a:endParaRPr lang="en-US" altLang="zh-TW" sz="4000" dirty="0">
              <a:solidFill>
                <a:schemeClr val="tx1"/>
              </a:solidFill>
            </a:endParaRPr>
          </a:p>
          <a:p>
            <a:pPr marL="45720" indent="0">
              <a:lnSpc>
                <a:spcPct val="100000"/>
              </a:lnSpc>
              <a:buNone/>
            </a:pPr>
            <a:r>
              <a:rPr lang="en-US" altLang="zh-TW" sz="4000" dirty="0">
                <a:solidFill>
                  <a:schemeClr val="tx1"/>
                </a:solidFill>
              </a:rPr>
              <a:t>2.</a:t>
            </a:r>
            <a:r>
              <a:rPr lang="zh-TW" altLang="en-US" sz="4000" dirty="0">
                <a:solidFill>
                  <a:schemeClr val="tx1"/>
                </a:solidFill>
              </a:rPr>
              <a:t>課後邀請四人關注並連署。</a:t>
            </a:r>
            <a:endParaRPr lang="en-US" altLang="zh-TW" sz="40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5130" r="45643" b="28443"/>
          <a:stretch/>
        </p:blipFill>
        <p:spPr>
          <a:xfrm>
            <a:off x="8342977" y="2102504"/>
            <a:ext cx="2076363" cy="179614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51365"/>
          <a:stretch/>
        </p:blipFill>
        <p:spPr>
          <a:xfrm>
            <a:off x="8719660" y="3875309"/>
            <a:ext cx="1857768" cy="27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75" y="1200239"/>
            <a:ext cx="3819831" cy="270392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179" y="3904164"/>
            <a:ext cx="4159045" cy="244243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3581" y="761902"/>
            <a:ext cx="6394240" cy="5584694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41675" y="369242"/>
            <a:ext cx="4513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個人行動學習單</a:t>
            </a:r>
          </a:p>
        </p:txBody>
      </p:sp>
    </p:spTree>
    <p:extLst>
      <p:ext uri="{BB962C8B-B14F-4D97-AF65-F5344CB8AC3E}">
        <p14:creationId xmlns:p14="http://schemas.microsoft.com/office/powerpoint/2010/main" val="281351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962793"/>
          </a:xfrm>
        </p:spPr>
        <p:txBody>
          <a:bodyPr anchor="ctr">
            <a:normAutofit/>
          </a:bodyPr>
          <a:lstStyle/>
          <a:p>
            <a:r>
              <a:rPr kumimoji="1" lang="zh-TW" altLang="en-US" sz="4400" b="1" dirty="0">
                <a:latin typeface="+mj-ea"/>
              </a:rPr>
              <a:t>學習目標</a:t>
            </a:r>
          </a:p>
        </p:txBody>
      </p:sp>
      <p:pic>
        <p:nvPicPr>
          <p:cNvPr id="4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22" y="2442186"/>
            <a:ext cx="2579828" cy="2434997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3867709" y="1385848"/>
            <a:ext cx="7728458" cy="904863"/>
            <a:chOff x="3877052" y="1901244"/>
            <a:chExt cx="7728458" cy="904863"/>
          </a:xfrm>
        </p:grpSpPr>
        <p:grpSp>
          <p:nvGrpSpPr>
            <p:cNvPr id="6" name="组合 4"/>
            <p:cNvGrpSpPr/>
            <p:nvPr/>
          </p:nvGrpSpPr>
          <p:grpSpPr>
            <a:xfrm>
              <a:off x="3877053" y="1901244"/>
              <a:ext cx="7728457" cy="904863"/>
              <a:chOff x="-592574" y="2146129"/>
              <a:chExt cx="7975444" cy="1183070"/>
            </a:xfrm>
          </p:grpSpPr>
          <p:sp>
            <p:nvSpPr>
              <p:cNvPr id="9" name="文本框 2"/>
              <p:cNvSpPr txBox="1"/>
              <p:nvPr/>
            </p:nvSpPr>
            <p:spPr>
              <a:xfrm>
                <a:off x="620425" y="2365413"/>
                <a:ext cx="6762445" cy="79676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l"/>
                <a:r>
                  <a:rPr lang="zh-TW" altLang="en-US" sz="28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覺察疫情對生命安全可能產生的傷害</a:t>
                </a:r>
                <a:endParaRPr lang="zh-CN" altLang="en-US" sz="2800" b="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" name="文本框 11"/>
              <p:cNvSpPr txBox="1"/>
              <p:nvPr/>
            </p:nvSpPr>
            <p:spPr>
              <a:xfrm>
                <a:off x="-592574" y="2146129"/>
                <a:ext cx="1063151" cy="118307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r"/>
                <a:r>
                  <a:rPr lang="en-US" altLang="zh-CN" sz="4400" b="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r>
                  <a:rPr lang="en-US" altLang="zh-CN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.</a:t>
                </a:r>
                <a:endParaRPr lang="zh-CN" altLang="en-US" sz="4400" b="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" name="任意多边形 10"/>
            <p:cNvSpPr/>
            <p:nvPr/>
          </p:nvSpPr>
          <p:spPr>
            <a:xfrm>
              <a:off x="3877052" y="1993781"/>
              <a:ext cx="7552948" cy="769065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8" name="Picture 5" descr="ãç´åå pngãçåçæå°çµæ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5085" l="0" r="100000">
                          <a14:foregroundMark x1="21111" y1="19658" x2="11333" y2="44658"/>
                          <a14:foregroundMark x1="24667" y1="16453" x2="52000" y2="143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85818">
              <a:off x="10816242" y="2382392"/>
              <a:ext cx="232959" cy="2422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群組 10"/>
          <p:cNvGrpSpPr/>
          <p:nvPr/>
        </p:nvGrpSpPr>
        <p:grpSpPr>
          <a:xfrm>
            <a:off x="3877054" y="2317684"/>
            <a:ext cx="7552948" cy="1334891"/>
            <a:chOff x="3875521" y="3117470"/>
            <a:chExt cx="7552948" cy="1334891"/>
          </a:xfrm>
        </p:grpSpPr>
        <p:grpSp>
          <p:nvGrpSpPr>
            <p:cNvPr id="12" name="组合 4"/>
            <p:cNvGrpSpPr/>
            <p:nvPr/>
          </p:nvGrpSpPr>
          <p:grpSpPr>
            <a:xfrm>
              <a:off x="3957189" y="3117470"/>
              <a:ext cx="7471280" cy="1318626"/>
              <a:chOff x="-508297" y="2146129"/>
              <a:chExt cx="7710048" cy="1724045"/>
            </a:xfrm>
          </p:grpSpPr>
          <p:sp>
            <p:nvSpPr>
              <p:cNvPr id="15" name="文本框 2"/>
              <p:cNvSpPr txBox="1"/>
              <p:nvPr/>
            </p:nvSpPr>
            <p:spPr>
              <a:xfrm>
                <a:off x="622005" y="2397375"/>
                <a:ext cx="6579746" cy="147279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l"/>
                <a:r>
                  <a:rPr lang="zh-TW" altLang="en-US" sz="28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理解並分析政府防疫措施對人權的保障，及可能造成之侵害</a:t>
                </a:r>
                <a:endParaRPr lang="zh-CN" altLang="en-US" sz="2800" b="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" name="文本框 11"/>
              <p:cNvSpPr txBox="1"/>
              <p:nvPr/>
            </p:nvSpPr>
            <p:spPr>
              <a:xfrm>
                <a:off x="-508297" y="2146129"/>
                <a:ext cx="980454" cy="118306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r"/>
                <a:r>
                  <a:rPr lang="en-US" altLang="zh-TW" sz="4400" b="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r>
                  <a:rPr lang="en-US" altLang="zh-CN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.</a:t>
                </a:r>
                <a:endParaRPr lang="zh-CN" altLang="en-US" sz="4400" b="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3" name="任意多边形 10"/>
            <p:cNvSpPr/>
            <p:nvPr/>
          </p:nvSpPr>
          <p:spPr>
            <a:xfrm>
              <a:off x="3875521" y="3210005"/>
              <a:ext cx="7552948" cy="1242356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14" name="Picture 5" descr="ãç´åå pngãçåçæå°çµæ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85" l="0" r="100000">
                          <a14:foregroundMark x1="21111" y1="19658" x2="11333" y2="44658"/>
                          <a14:foregroundMark x1="24667" y1="16453" x2="52000" y2="143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85818">
              <a:off x="7958929" y="4108877"/>
              <a:ext cx="230594" cy="2398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群組 16"/>
          <p:cNvGrpSpPr/>
          <p:nvPr/>
        </p:nvGrpSpPr>
        <p:grpSpPr>
          <a:xfrm>
            <a:off x="3875521" y="3690869"/>
            <a:ext cx="7552949" cy="904863"/>
            <a:chOff x="3875521" y="4370817"/>
            <a:chExt cx="7552949" cy="1395059"/>
          </a:xfrm>
        </p:grpSpPr>
        <p:grpSp>
          <p:nvGrpSpPr>
            <p:cNvPr id="18" name="组合 4"/>
            <p:cNvGrpSpPr/>
            <p:nvPr/>
          </p:nvGrpSpPr>
          <p:grpSpPr>
            <a:xfrm>
              <a:off x="3957189" y="4370817"/>
              <a:ext cx="7471281" cy="1395059"/>
              <a:chOff x="-508297" y="2146129"/>
              <a:chExt cx="7710049" cy="1823981"/>
            </a:xfrm>
          </p:grpSpPr>
          <p:sp>
            <p:nvSpPr>
              <p:cNvPr id="21" name="文本框 2"/>
              <p:cNvSpPr txBox="1"/>
              <p:nvPr/>
            </p:nvSpPr>
            <p:spPr>
              <a:xfrm>
                <a:off x="622004" y="2456924"/>
                <a:ext cx="6579748" cy="122839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l"/>
                <a:r>
                  <a:rPr lang="zh-TW" altLang="en-US" sz="28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提出如何善盡個人防疫責任</a:t>
                </a:r>
              </a:p>
            </p:txBody>
          </p:sp>
          <p:sp>
            <p:nvSpPr>
              <p:cNvPr id="22" name="文本框 11"/>
              <p:cNvSpPr txBox="1"/>
              <p:nvPr/>
            </p:nvSpPr>
            <p:spPr>
              <a:xfrm>
                <a:off x="-508297" y="2146129"/>
                <a:ext cx="980454" cy="182398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r"/>
                <a:r>
                  <a:rPr lang="en-US" altLang="zh-TW" sz="4400" b="0" dirty="0">
                    <a:solidFill>
                      <a:schemeClr val="tx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r>
                  <a:rPr lang="en-US" altLang="zh-CN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.</a:t>
                </a:r>
                <a:endParaRPr lang="zh-CN" altLang="en-US" sz="4400" b="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9" name="任意多边形 10"/>
            <p:cNvSpPr/>
            <p:nvPr/>
          </p:nvSpPr>
          <p:spPr>
            <a:xfrm>
              <a:off x="3875521" y="4463353"/>
              <a:ext cx="7552948" cy="1195661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3877054" y="4718894"/>
            <a:ext cx="7552948" cy="1320536"/>
            <a:chOff x="3877052" y="5552466"/>
            <a:chExt cx="7552948" cy="1320536"/>
          </a:xfrm>
        </p:grpSpPr>
        <p:grpSp>
          <p:nvGrpSpPr>
            <p:cNvPr id="24" name="组合 4"/>
            <p:cNvGrpSpPr/>
            <p:nvPr/>
          </p:nvGrpSpPr>
          <p:grpSpPr>
            <a:xfrm>
              <a:off x="3958721" y="5552466"/>
              <a:ext cx="7469749" cy="1320536"/>
              <a:chOff x="-508296" y="2146129"/>
              <a:chExt cx="7708468" cy="1726541"/>
            </a:xfrm>
          </p:grpSpPr>
          <p:sp>
            <p:nvSpPr>
              <p:cNvPr id="27" name="文本框 2"/>
              <p:cNvSpPr txBox="1"/>
              <p:nvPr/>
            </p:nvSpPr>
            <p:spPr>
              <a:xfrm>
                <a:off x="620424" y="2399872"/>
                <a:ext cx="6579748" cy="14727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l"/>
                <a:r>
                  <a:rPr lang="zh-TW" altLang="en-US" sz="28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對因防疫措施受到侵害的人權進行正面發聲的行動</a:t>
                </a:r>
                <a:endParaRPr lang="zh-CN" altLang="en-US" sz="2800" b="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8" name="文本框 11"/>
              <p:cNvSpPr txBox="1"/>
              <p:nvPr/>
            </p:nvSpPr>
            <p:spPr>
              <a:xfrm>
                <a:off x="-508296" y="2146129"/>
                <a:ext cx="978874" cy="118306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2400" b="1">
                    <a:solidFill>
                      <a:srgbClr val="1C75BC"/>
                    </a:solidFill>
                    <a:latin typeface="迷你简准圆" panose="03000509000000000000" pitchFamily="65" charset="-122"/>
                    <a:ea typeface="迷你简准圆" panose="03000509000000000000" pitchFamily="65" charset="-122"/>
                  </a:defRPr>
                </a:lvl1pPr>
              </a:lstStyle>
              <a:p>
                <a:pPr algn="r"/>
                <a:r>
                  <a:rPr lang="en-US" altLang="zh-TW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4</a:t>
                </a:r>
                <a:r>
                  <a:rPr lang="en-US" altLang="zh-CN" sz="4400" b="0" dirty="0">
                    <a:solidFill>
                      <a:schemeClr val="tx1"/>
                    </a:solidFill>
                    <a:latin typeface="+mj-ea"/>
                    <a:ea typeface="+mj-ea"/>
                  </a:rPr>
                  <a:t>.</a:t>
                </a:r>
                <a:endParaRPr lang="zh-CN" altLang="en-US" sz="4400" b="0" dirty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5" name="任意多边形 10"/>
            <p:cNvSpPr/>
            <p:nvPr/>
          </p:nvSpPr>
          <p:spPr>
            <a:xfrm>
              <a:off x="3877052" y="5645002"/>
              <a:ext cx="7552948" cy="1228000"/>
            </a:xfrm>
            <a:custGeom>
              <a:avLst/>
              <a:gdLst>
                <a:gd name="connsiteX0" fmla="*/ 128954 w 6722970"/>
                <a:gd name="connsiteY0" fmla="*/ 13620 h 837912"/>
                <a:gd name="connsiteX1" fmla="*/ 820616 w 6722970"/>
                <a:gd name="connsiteY1" fmla="*/ 1897 h 837912"/>
                <a:gd name="connsiteX2" fmla="*/ 2121877 w 6722970"/>
                <a:gd name="connsiteY2" fmla="*/ 48789 h 837912"/>
                <a:gd name="connsiteX3" fmla="*/ 3692769 w 6722970"/>
                <a:gd name="connsiteY3" fmla="*/ 13620 h 837912"/>
                <a:gd name="connsiteX4" fmla="*/ 4794739 w 6722970"/>
                <a:gd name="connsiteY4" fmla="*/ 25343 h 837912"/>
                <a:gd name="connsiteX5" fmla="*/ 6260123 w 6722970"/>
                <a:gd name="connsiteY5" fmla="*/ 25343 h 837912"/>
                <a:gd name="connsiteX6" fmla="*/ 6658708 w 6722970"/>
                <a:gd name="connsiteY6" fmla="*/ 60512 h 837912"/>
                <a:gd name="connsiteX7" fmla="*/ 6717323 w 6722970"/>
                <a:gd name="connsiteY7" fmla="*/ 423928 h 837912"/>
                <a:gd name="connsiteX8" fmla="*/ 6682154 w 6722970"/>
                <a:gd name="connsiteY8" fmla="*/ 775620 h 837912"/>
                <a:gd name="connsiteX9" fmla="*/ 6377354 w 6722970"/>
                <a:gd name="connsiteY9" fmla="*/ 787343 h 837912"/>
                <a:gd name="connsiteX10" fmla="*/ 5638800 w 6722970"/>
                <a:gd name="connsiteY10" fmla="*/ 822512 h 837912"/>
                <a:gd name="connsiteX11" fmla="*/ 4806462 w 6722970"/>
                <a:gd name="connsiteY11" fmla="*/ 810789 h 837912"/>
                <a:gd name="connsiteX12" fmla="*/ 3528646 w 6722970"/>
                <a:gd name="connsiteY12" fmla="*/ 810789 h 837912"/>
                <a:gd name="connsiteX13" fmla="*/ 2602523 w 6722970"/>
                <a:gd name="connsiteY13" fmla="*/ 799066 h 837912"/>
                <a:gd name="connsiteX14" fmla="*/ 1559169 w 6722970"/>
                <a:gd name="connsiteY14" fmla="*/ 822512 h 837912"/>
                <a:gd name="connsiteX15" fmla="*/ 269631 w 6722970"/>
                <a:gd name="connsiteY15" fmla="*/ 834235 h 837912"/>
                <a:gd name="connsiteX16" fmla="*/ 46893 w 6722970"/>
                <a:gd name="connsiteY16" fmla="*/ 822512 h 837912"/>
                <a:gd name="connsiteX17" fmla="*/ 11723 w 6722970"/>
                <a:gd name="connsiteY17" fmla="*/ 681835 h 837912"/>
                <a:gd name="connsiteX18" fmla="*/ 0 w 6722970"/>
                <a:gd name="connsiteY18" fmla="*/ 365312 h 837912"/>
                <a:gd name="connsiteX19" fmla="*/ 11723 w 6722970"/>
                <a:gd name="connsiteY19" fmla="*/ 83959 h 837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2970" h="837912">
                  <a:moveTo>
                    <a:pt x="128954" y="13620"/>
                  </a:moveTo>
                  <a:cubicBezTo>
                    <a:pt x="308708" y="4828"/>
                    <a:pt x="488462" y="-3964"/>
                    <a:pt x="820616" y="1897"/>
                  </a:cubicBezTo>
                  <a:cubicBezTo>
                    <a:pt x="1152770" y="7758"/>
                    <a:pt x="1643185" y="46835"/>
                    <a:pt x="2121877" y="48789"/>
                  </a:cubicBezTo>
                  <a:cubicBezTo>
                    <a:pt x="2600569" y="50743"/>
                    <a:pt x="3692769" y="13620"/>
                    <a:pt x="3692769" y="13620"/>
                  </a:cubicBezTo>
                  <a:lnTo>
                    <a:pt x="4794739" y="25343"/>
                  </a:lnTo>
                  <a:lnTo>
                    <a:pt x="6260123" y="25343"/>
                  </a:lnTo>
                  <a:cubicBezTo>
                    <a:pt x="6570785" y="31205"/>
                    <a:pt x="6582508" y="-5919"/>
                    <a:pt x="6658708" y="60512"/>
                  </a:cubicBezTo>
                  <a:cubicBezTo>
                    <a:pt x="6734908" y="126943"/>
                    <a:pt x="6713415" y="304743"/>
                    <a:pt x="6717323" y="423928"/>
                  </a:cubicBezTo>
                  <a:cubicBezTo>
                    <a:pt x="6721231" y="543113"/>
                    <a:pt x="6738815" y="715051"/>
                    <a:pt x="6682154" y="775620"/>
                  </a:cubicBezTo>
                  <a:cubicBezTo>
                    <a:pt x="6625493" y="836189"/>
                    <a:pt x="6377354" y="787343"/>
                    <a:pt x="6377354" y="787343"/>
                  </a:cubicBezTo>
                  <a:lnTo>
                    <a:pt x="5638800" y="822512"/>
                  </a:lnTo>
                  <a:lnTo>
                    <a:pt x="4806462" y="810789"/>
                  </a:lnTo>
                  <a:lnTo>
                    <a:pt x="3528646" y="810789"/>
                  </a:lnTo>
                  <a:cubicBezTo>
                    <a:pt x="3161323" y="808835"/>
                    <a:pt x="2930769" y="797112"/>
                    <a:pt x="2602523" y="799066"/>
                  </a:cubicBezTo>
                  <a:cubicBezTo>
                    <a:pt x="2274277" y="801020"/>
                    <a:pt x="1559169" y="822512"/>
                    <a:pt x="1559169" y="822512"/>
                  </a:cubicBezTo>
                  <a:lnTo>
                    <a:pt x="269631" y="834235"/>
                  </a:lnTo>
                  <a:cubicBezTo>
                    <a:pt x="17585" y="834235"/>
                    <a:pt x="89878" y="847912"/>
                    <a:pt x="46893" y="822512"/>
                  </a:cubicBezTo>
                  <a:cubicBezTo>
                    <a:pt x="3908" y="797112"/>
                    <a:pt x="19538" y="758035"/>
                    <a:pt x="11723" y="681835"/>
                  </a:cubicBezTo>
                  <a:cubicBezTo>
                    <a:pt x="3907" y="605635"/>
                    <a:pt x="0" y="464958"/>
                    <a:pt x="0" y="365312"/>
                  </a:cubicBezTo>
                  <a:cubicBezTo>
                    <a:pt x="0" y="265666"/>
                    <a:pt x="5861" y="174812"/>
                    <a:pt x="11723" y="83959"/>
                  </a:cubicBezTo>
                </a:path>
              </a:pathLst>
            </a:custGeom>
            <a:noFill/>
            <a:ln w="25400">
              <a:solidFill>
                <a:srgbClr val="1C75B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pic>
          <p:nvPicPr>
            <p:cNvPr id="26" name="Picture 5" descr="ãç´åå pngãçåçæå°çµæ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5085" l="0" r="100000">
                          <a14:foregroundMark x1="21111" y1="19658" x2="11333" y2="44658"/>
                          <a14:foregroundMark x1="24667" y1="16453" x2="52000" y2="1431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85818" flipH="1">
              <a:off x="6866192" y="6576229"/>
              <a:ext cx="202895" cy="21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id="{DE75B4B2-5A2A-4FD6-A5B1-CFFA46A9FE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85549" y="4121253"/>
            <a:ext cx="292633" cy="29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05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366225" y="1700689"/>
            <a:ext cx="710964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TW" altLang="en-US" sz="6000" b="1" dirty="0">
                <a:solidFill>
                  <a:srgbClr val="FF0000"/>
                </a:solidFill>
                <a:latin typeface="+mj-ea"/>
                <a:ea typeface="+mj-ea"/>
                <a:cs typeface="文鼎ＰＯ" panose="020B0609010101010101" pitchFamily="49" charset="-120"/>
              </a:rPr>
              <a:t>防疫</a:t>
            </a:r>
            <a:r>
              <a:rPr lang="zh-TW" altLang="en-US" sz="6000" b="1" dirty="0">
                <a:latin typeface="+mj-ea"/>
                <a:ea typeface="+mj-ea"/>
                <a:cs typeface="文鼎ＰＯ" panose="020B0609010101010101" pitchFamily="49" charset="-120"/>
              </a:rPr>
              <a:t>也要顧</a:t>
            </a:r>
            <a:r>
              <a:rPr lang="zh-TW" altLang="en-US" sz="6000" b="1" dirty="0">
                <a:solidFill>
                  <a:srgbClr val="FF0000"/>
                </a:solidFill>
                <a:latin typeface="+mj-ea"/>
                <a:ea typeface="+mj-ea"/>
                <a:cs typeface="文鼎ＰＯ" panose="020B0609010101010101" pitchFamily="49" charset="-120"/>
              </a:rPr>
              <a:t>人權</a:t>
            </a:r>
            <a:r>
              <a:rPr lang="zh-TW" altLang="en-US" sz="6000" b="1" dirty="0">
                <a:latin typeface="+mj-ea"/>
                <a:ea typeface="+mj-ea"/>
                <a:cs typeface="文鼎ＰＯ" panose="020B0609010101010101" pitchFamily="49" charset="-120"/>
              </a:rPr>
              <a:t>喔！</a:t>
            </a:r>
            <a:endParaRPr lang="zh-TW" altLang="en-US" sz="6000" b="1" dirty="0">
              <a:solidFill>
                <a:srgbClr val="FF0000"/>
              </a:solidFill>
              <a:latin typeface="+mj-ea"/>
              <a:ea typeface="+mj-ea"/>
              <a:cs typeface="文鼎ＰＯ" panose="020B0609010101010101" pitchFamily="49" charset="-120"/>
            </a:endParaRPr>
          </a:p>
        </p:txBody>
      </p:sp>
      <p:pic>
        <p:nvPicPr>
          <p:cNvPr id="3" name="圖片 4">
            <a:extLst>
              <a:ext uri="{FF2B5EF4-FFF2-40B4-BE49-F238E27FC236}">
                <a16:creationId xmlns:a16="http://schemas.microsoft.com/office/drawing/2014/main" id="{71C9BD56-C449-42C8-8F06-90D5C765F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215" y="4687414"/>
            <a:ext cx="251698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820994" y="2978608"/>
            <a:ext cx="82001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latin typeface="Constantia" panose="02030602050306030303" pitchFamily="18" charset="0"/>
              </a:rPr>
              <a:t>We should protect human rights </a:t>
            </a:r>
          </a:p>
          <a:p>
            <a:pPr algn="ctr"/>
            <a:r>
              <a:rPr lang="en-US" altLang="zh-TW" sz="4400" dirty="0">
                <a:latin typeface="Constantia" panose="02030602050306030303" pitchFamily="18" charset="0"/>
              </a:rPr>
              <a:t>in epidemic prevention!</a:t>
            </a:r>
            <a:endParaRPr lang="zh-TW" altLang="en-US" sz="4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28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80E5C4A-2E25-4077-92D0-610D9C16B6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59801"/>
          <a:stretch/>
        </p:blipFill>
        <p:spPr>
          <a:xfrm>
            <a:off x="2057743" y="435077"/>
            <a:ext cx="7840407" cy="393518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14061" y="5013830"/>
            <a:ext cx="8327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chemeClr val="accent1">
                    <a:lumMod val="50000"/>
                  </a:schemeClr>
                </a:solidFill>
              </a:rPr>
              <a:t>為什麼教育部要延長寒假？</a:t>
            </a:r>
          </a:p>
        </p:txBody>
      </p:sp>
      <p:sp>
        <p:nvSpPr>
          <p:cNvPr id="3" name="矩形 2"/>
          <p:cNvSpPr/>
          <p:nvPr/>
        </p:nvSpPr>
        <p:spPr>
          <a:xfrm>
            <a:off x="6383349" y="6241513"/>
            <a:ext cx="5442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圖片來源： </a:t>
            </a:r>
            <a:r>
              <a:rPr lang="en-US" altLang="zh-TW" dirty="0"/>
              <a:t>https://</a:t>
            </a:r>
            <a:r>
              <a:rPr lang="en-US" altLang="zh-TW" dirty="0" err="1"/>
              <a:t>www.facebook.com</a:t>
            </a:r>
            <a:r>
              <a:rPr lang="en-US" altLang="zh-TW" dirty="0"/>
              <a:t>/</a:t>
            </a:r>
            <a:r>
              <a:rPr lang="en-US" altLang="zh-TW" dirty="0" err="1"/>
              <a:t>www.edu.tw</a:t>
            </a:r>
            <a:r>
              <a:rPr lang="en-US" altLang="zh-TW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5254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074850" y="6190072"/>
            <a:ext cx="6449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資料來源</a:t>
            </a:r>
            <a:r>
              <a:rPr lang="en-US" altLang="zh-TW" dirty="0"/>
              <a:t>:https://</a:t>
            </a:r>
            <a:r>
              <a:rPr lang="en-US" altLang="zh-TW" dirty="0" err="1"/>
              <a:t>sites.google.com</a:t>
            </a:r>
            <a:r>
              <a:rPr lang="en-US" altLang="zh-TW" dirty="0"/>
              <a:t>/</a:t>
            </a:r>
            <a:r>
              <a:rPr lang="en-US" altLang="zh-TW" dirty="0" err="1"/>
              <a:t>cdc.gov.tw</a:t>
            </a:r>
            <a:r>
              <a:rPr lang="en-US" altLang="zh-TW" dirty="0"/>
              <a:t>/</a:t>
            </a:r>
            <a:r>
              <a:rPr lang="en-US" altLang="zh-TW" dirty="0" err="1"/>
              <a:t>2019ncov</a:t>
            </a:r>
            <a:r>
              <a:rPr lang="en-US" altLang="zh-TW" dirty="0"/>
              <a:t>/global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0590A48-A621-4B30-B5C4-E662C4D2C222}"/>
              </a:ext>
            </a:extLst>
          </p:cNvPr>
          <p:cNvSpPr txBox="1"/>
          <p:nvPr/>
        </p:nvSpPr>
        <p:spPr>
          <a:xfrm>
            <a:off x="1759020" y="4288878"/>
            <a:ext cx="8653244" cy="830997"/>
          </a:xfrm>
          <a:prstGeom prst="rect">
            <a:avLst/>
          </a:prstGeom>
          <a:solidFill>
            <a:srgbClr val="000000">
              <a:alpha val="58039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看到全球疫情資料，我覺得</a:t>
            </a:r>
            <a:r>
              <a:rPr lang="en-US" altLang="zh-TW" sz="4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91073" y="813180"/>
            <a:ext cx="69653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</a:rPr>
              <a:t>全球疫情</a:t>
            </a:r>
            <a:r>
              <a:rPr lang="en-US" altLang="zh-TW" sz="4800" b="1" dirty="0">
                <a:solidFill>
                  <a:schemeClr val="accent1">
                    <a:lumMod val="50000"/>
                  </a:schemeClr>
                </a:solidFill>
              </a:rPr>
              <a:t>2020/10/21</a:t>
            </a:r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</a:rPr>
              <a:t>資料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93413" y="2051316"/>
            <a:ext cx="10560688" cy="1830425"/>
            <a:chOff x="904064" y="2061938"/>
            <a:chExt cx="10560688" cy="1830425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 rotWithShape="1">
            <a:blip r:embed="rId3"/>
            <a:srcRect l="70780" t="31645" r="14478" b="54136"/>
            <a:stretch/>
          </p:blipFill>
          <p:spPr>
            <a:xfrm>
              <a:off x="904064" y="2061938"/>
              <a:ext cx="3374019" cy="1830423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3"/>
            <a:srcRect l="70780" t="47393" r="14478" b="38411"/>
            <a:stretch/>
          </p:blipFill>
          <p:spPr>
            <a:xfrm>
              <a:off x="4509284" y="2064770"/>
              <a:ext cx="3374019" cy="1827593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 rotWithShape="1">
            <a:blip r:embed="rId3"/>
            <a:srcRect l="70780" t="78843" r="14478" b="6961"/>
            <a:stretch/>
          </p:blipFill>
          <p:spPr>
            <a:xfrm>
              <a:off x="8090732" y="2064770"/>
              <a:ext cx="3374020" cy="1827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882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355771" y="6282813"/>
            <a:ext cx="6590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</a:t>
            </a:r>
            <a:r>
              <a:rPr lang="en-US" altLang="zh-TW" dirty="0"/>
              <a:t>:https://sites.google.com/cdc.gov.tw/2019ncov/Taiwan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243515" y="1418993"/>
            <a:ext cx="7631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</a:rPr>
              <a:t>國內疫情</a:t>
            </a:r>
            <a:r>
              <a:rPr lang="en-US" altLang="zh-TW" sz="4800" b="1" dirty="0">
                <a:solidFill>
                  <a:schemeClr val="accent1">
                    <a:lumMod val="50000"/>
                  </a:schemeClr>
                </a:solidFill>
              </a:rPr>
              <a:t>2020/10/21</a:t>
            </a:r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</a:rPr>
              <a:t>的資料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48986" t="25225" r="19257" b="63164"/>
          <a:stretch/>
        </p:blipFill>
        <p:spPr>
          <a:xfrm>
            <a:off x="1353786" y="2588821"/>
            <a:ext cx="9411399" cy="19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5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vid-19 病毒冠状病毒- Pixabay上的免费图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71" y="1805818"/>
            <a:ext cx="6261875" cy="469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461635" y="304809"/>
            <a:ext cx="8332839" cy="1501009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TW" altLang="en-US" sz="4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我們政府為了防止疫情擴散</a:t>
            </a:r>
            <a:endParaRPr kumimoji="1" lang="en-US" altLang="zh-TW" sz="4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kumimoji="1" lang="zh-TW" altLang="en-US" sz="4800" b="1" dirty="0">
                <a:solidFill>
                  <a:schemeClr val="accent1">
                    <a:lumMod val="50000"/>
                  </a:schemeClr>
                </a:solidFill>
                <a:latin typeface="+mj-ea"/>
                <a:ea typeface="+mj-ea"/>
              </a:rPr>
              <a:t>採取哪些防疫措施？</a:t>
            </a:r>
            <a:endParaRPr kumimoji="1" lang="en-US" altLang="zh-TW" sz="4800" b="1" dirty="0">
              <a:solidFill>
                <a:schemeClr val="accent1">
                  <a:lumMod val="5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396" y="2115576"/>
            <a:ext cx="4017319" cy="401731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558592" y="6132893"/>
            <a:ext cx="231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圖片來源：</a:t>
            </a:r>
            <a:r>
              <a:rPr lang="en-US" altLang="zh-TW" dirty="0" err="1"/>
              <a:t>pixabay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6433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87058" y="1259167"/>
            <a:ext cx="8477103" cy="2047909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</a:rPr>
              <a:t>這些防疫措施讓我們國內</a:t>
            </a:r>
            <a:br>
              <a:rPr lang="en-US" altLang="zh-TW" sz="4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zh-TW" altLang="en-US" sz="4800" b="1" dirty="0">
                <a:solidFill>
                  <a:schemeClr val="accent1">
                    <a:lumMod val="50000"/>
                  </a:schemeClr>
                </a:solidFill>
              </a:rPr>
              <a:t>疫情是相對安全的</a:t>
            </a:r>
          </a:p>
        </p:txBody>
      </p:sp>
      <p:sp>
        <p:nvSpPr>
          <p:cNvPr id="4" name="矩形 3"/>
          <p:cNvSpPr/>
          <p:nvPr/>
        </p:nvSpPr>
        <p:spPr>
          <a:xfrm>
            <a:off x="1843828" y="3576795"/>
            <a:ext cx="8563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FF0000"/>
                </a:solidFill>
              </a:rPr>
              <a:t>保護了我們重要的權利</a:t>
            </a:r>
            <a:endParaRPr lang="en-US" altLang="zh-TW" sz="4800" b="1" dirty="0">
              <a:solidFill>
                <a:srgbClr val="FF0000"/>
              </a:solidFill>
            </a:endParaRPr>
          </a:p>
          <a:p>
            <a:pPr algn="ctr"/>
            <a:r>
              <a:rPr lang="zh-TW" altLang="en-US" sz="4800" b="1" dirty="0">
                <a:solidFill>
                  <a:srgbClr val="FF0000"/>
                </a:solidFill>
              </a:rPr>
              <a:t>但是不是有可能侵害其他權利</a:t>
            </a:r>
            <a:r>
              <a:rPr lang="en-US" altLang="zh-TW" sz="4800" b="1" dirty="0">
                <a:solidFill>
                  <a:srgbClr val="FF0000"/>
                </a:solidFill>
              </a:rPr>
              <a:t>?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11">
            <a:extLst>
              <a:ext uri="{FF2B5EF4-FFF2-40B4-BE49-F238E27FC236}">
                <a16:creationId xmlns:a16="http://schemas.microsoft.com/office/drawing/2014/main" id="{D857AFB9-7307-47FB-9662-7269EA486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354542"/>
              </p:ext>
            </p:extLst>
          </p:nvPr>
        </p:nvGraphicFramePr>
        <p:xfrm>
          <a:off x="560439" y="358823"/>
          <a:ext cx="11194026" cy="23774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1194026">
                  <a:extLst>
                    <a:ext uri="{9D8B030D-6E8A-4147-A177-3AD203B41FA5}">
                      <a16:colId xmlns:a16="http://schemas.microsoft.com/office/drawing/2014/main" val="4125678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/>
                        <a:t>防疫措施</a:t>
                      </a:r>
                      <a:endParaRPr lang="zh-TW" altLang="en-US" sz="4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771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4800" dirty="0"/>
                        <a:t>政府公布確診個案足跡，說明時間、地點、接觸者。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13530"/>
                  </a:ext>
                </a:extLst>
              </a:tr>
            </a:tbl>
          </a:graphicData>
        </a:graphic>
      </p:graphicFrame>
      <p:graphicFrame>
        <p:nvGraphicFramePr>
          <p:cNvPr id="6" name="表格 7">
            <a:extLst>
              <a:ext uri="{FF2B5EF4-FFF2-40B4-BE49-F238E27FC236}">
                <a16:creationId xmlns:a16="http://schemas.microsoft.com/office/drawing/2014/main" id="{9615D424-613A-494F-9B81-38176632D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312616"/>
              </p:ext>
            </p:extLst>
          </p:nvPr>
        </p:nvGraphicFramePr>
        <p:xfrm>
          <a:off x="560439" y="2764411"/>
          <a:ext cx="11194026" cy="376912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574890">
                  <a:extLst>
                    <a:ext uri="{9D8B030D-6E8A-4147-A177-3AD203B41FA5}">
                      <a16:colId xmlns:a16="http://schemas.microsoft.com/office/drawing/2014/main" val="743296139"/>
                    </a:ext>
                  </a:extLst>
                </a:gridCol>
                <a:gridCol w="5619136">
                  <a:extLst>
                    <a:ext uri="{9D8B030D-6E8A-4147-A177-3AD203B41FA5}">
                      <a16:colId xmlns:a16="http://schemas.microsoft.com/office/drawing/2014/main" val="2430827602"/>
                    </a:ext>
                  </a:extLst>
                </a:gridCol>
              </a:tblGrid>
              <a:tr h="160187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4800" dirty="0"/>
                        <a:t>它保障了什麼權利？為什麼</a:t>
                      </a:r>
                      <a:r>
                        <a:rPr lang="en-US" altLang="zh-TW" sz="4800" dirty="0"/>
                        <a:t>?</a:t>
                      </a:r>
                      <a:endParaRPr lang="en-US" altLang="zh-TW" sz="4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4800" dirty="0"/>
                        <a:t>它可能侵害了什麼權利？為什麼</a:t>
                      </a:r>
                      <a:r>
                        <a:rPr lang="en-US" altLang="zh-TW" sz="4800" dirty="0"/>
                        <a:t>?</a:t>
                      </a:r>
                      <a:endParaRPr lang="zh-TW" altLang="en-US" sz="480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449136"/>
                  </a:ext>
                </a:extLst>
              </a:tr>
              <a:tr h="2167246">
                <a:tc>
                  <a:txBody>
                    <a:bodyPr/>
                    <a:lstStyle/>
                    <a:p>
                      <a:endParaRPr lang="zh-TW" altLang="en-US" sz="4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sz="4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949198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560439" y="4304447"/>
            <a:ext cx="4011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n-ea"/>
              </a:rPr>
              <a:t>例如：生命權</a:t>
            </a:r>
            <a:endParaRPr lang="en-US" altLang="zh-TW" sz="4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0439" y="4992022"/>
            <a:ext cx="5562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+mn-ea"/>
              </a:rPr>
              <a:t>提高警覺、保護</a:t>
            </a:r>
            <a:br>
              <a:rPr lang="en-US" altLang="zh-TW" sz="4800" dirty="0">
                <a:latin typeface="+mn-ea"/>
              </a:rPr>
            </a:br>
            <a:r>
              <a:rPr lang="zh-TW" altLang="en-US" sz="4800" dirty="0">
                <a:latin typeface="+mn-ea"/>
              </a:rPr>
              <a:t>自己</a:t>
            </a:r>
          </a:p>
        </p:txBody>
      </p:sp>
      <p:sp>
        <p:nvSpPr>
          <p:cNvPr id="11" name="矩形 10"/>
          <p:cNvSpPr/>
          <p:nvPr/>
        </p:nvSpPr>
        <p:spPr>
          <a:xfrm>
            <a:off x="6123212" y="2762648"/>
            <a:ext cx="5631251" cy="3769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6157451" y="4304446"/>
            <a:ext cx="397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+mn-ea"/>
              </a:rPr>
              <a:t>例如：隱私權</a:t>
            </a:r>
            <a:endParaRPr lang="en-US" altLang="zh-TW" sz="48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123213" y="4993785"/>
            <a:ext cx="5631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latin typeface="+mn-ea"/>
              </a:rPr>
              <a:t>被迫公開基本資料及其生活情況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D9191095-02EC-409F-9E7A-92E74CFA45DC}"/>
              </a:ext>
            </a:extLst>
          </p:cNvPr>
          <p:cNvCxnSpPr/>
          <p:nvPr/>
        </p:nvCxnSpPr>
        <p:spPr>
          <a:xfrm>
            <a:off x="6123214" y="2764411"/>
            <a:ext cx="0" cy="3744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59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 animBg="1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2695169" y="611219"/>
            <a:ext cx="6762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</a:rPr>
              <a:t>到底要公布還是不公布？</a:t>
            </a:r>
          </a:p>
        </p:txBody>
      </p:sp>
      <p:sp>
        <p:nvSpPr>
          <p:cNvPr id="4" name="矩形 3"/>
          <p:cNvSpPr/>
          <p:nvPr/>
        </p:nvSpPr>
        <p:spPr>
          <a:xfrm>
            <a:off x="2285171" y="1439090"/>
            <a:ext cx="7582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/>
              <a:t>我們應依據實際情況評估</a:t>
            </a:r>
            <a:endParaRPr lang="en-US" altLang="zh-TW" sz="4800" b="1" dirty="0"/>
          </a:p>
        </p:txBody>
      </p:sp>
      <p:sp>
        <p:nvSpPr>
          <p:cNvPr id="6" name="矩形 5"/>
          <p:cNvSpPr/>
          <p:nvPr/>
        </p:nvSpPr>
        <p:spPr>
          <a:xfrm>
            <a:off x="2906170" y="5329118"/>
            <a:ext cx="6340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800" b="1" dirty="0"/>
              <a:t>然後做出</a:t>
            </a:r>
            <a:r>
              <a:rPr lang="zh-TW" altLang="en-US" sz="4800" b="1" dirty="0">
                <a:solidFill>
                  <a:srgbClr val="FF0000"/>
                </a:solidFill>
              </a:rPr>
              <a:t>合理</a:t>
            </a:r>
            <a:r>
              <a:rPr lang="zh-TW" altLang="en-US" sz="4800" b="1" dirty="0"/>
              <a:t>的決定。</a:t>
            </a:r>
          </a:p>
        </p:txBody>
      </p:sp>
      <p:sp>
        <p:nvSpPr>
          <p:cNvPr id="2" name="矩形 1"/>
          <p:cNvSpPr/>
          <p:nvPr/>
        </p:nvSpPr>
        <p:spPr>
          <a:xfrm>
            <a:off x="785810" y="2242089"/>
            <a:ext cx="10580915" cy="3046988"/>
          </a:xfrm>
          <a:prstGeom prst="rect">
            <a:avLst/>
          </a:prstGeom>
          <a:ln w="571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800" dirty="0"/>
              <a:t>對於</a:t>
            </a:r>
            <a:r>
              <a:rPr lang="zh-TW" altLang="en-US" sz="4800" b="1" dirty="0">
                <a:solidFill>
                  <a:srgbClr val="FF0000"/>
                </a:solidFill>
              </a:rPr>
              <a:t>防疫有幫助</a:t>
            </a:r>
            <a:r>
              <a:rPr lang="zh-TW" altLang="en-US" sz="4800" dirty="0"/>
              <a:t>就會公開，包括年齡、性別、接觸者類型和交通場合，原則上會公開職銜，但不會公開姓名、收治醫院。</a:t>
            </a:r>
            <a:endParaRPr lang="en-US" altLang="zh-TW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731329" y="6297777"/>
            <a:ext cx="62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資料來源</a:t>
            </a:r>
            <a:r>
              <a:rPr lang="en-US" altLang="zh-TW" dirty="0"/>
              <a:t>:2020/04/01</a:t>
            </a:r>
            <a:r>
              <a:rPr lang="zh-TW" altLang="en-US" dirty="0"/>
              <a:t>指揮中心記者會確診個案資料發布原則</a:t>
            </a:r>
          </a:p>
        </p:txBody>
      </p:sp>
    </p:spTree>
    <p:extLst>
      <p:ext uri="{BB962C8B-B14F-4D97-AF65-F5344CB8AC3E}">
        <p14:creationId xmlns:p14="http://schemas.microsoft.com/office/powerpoint/2010/main" val="10238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TM10001106[[fn=徽章]]</Template>
  <TotalTime>5479</TotalTime>
  <Words>1657</Words>
  <Application>Microsoft Office PowerPoint</Application>
  <PresentationFormat>寬螢幕</PresentationFormat>
  <Paragraphs>123</Paragraphs>
  <Slides>20</Slides>
  <Notes>15</Notes>
  <HiddenSlides>5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3" baseType="lpstr">
      <vt:lpstr>DengXian</vt:lpstr>
      <vt:lpstr>黑体</vt:lpstr>
      <vt:lpstr>文鼎ＰＯ</vt:lpstr>
      <vt:lpstr>新細明體</vt:lpstr>
      <vt:lpstr>Arial</vt:lpstr>
      <vt:lpstr>Calibri</vt:lpstr>
      <vt:lpstr>Constantia</vt:lpstr>
      <vt:lpstr>Corbel</vt:lpstr>
      <vt:lpstr>Ebrima</vt:lpstr>
      <vt:lpstr>Times New Roman</vt:lpstr>
      <vt:lpstr>Wingdings 2</vt:lpstr>
      <vt:lpstr>微軟正黑體</vt:lpstr>
      <vt:lpstr>基礎</vt:lpstr>
      <vt:lpstr>PowerPoint 簡報</vt:lpstr>
      <vt:lpstr>學習目標</vt:lpstr>
      <vt:lpstr>PowerPoint 簡報</vt:lpstr>
      <vt:lpstr>PowerPoint 簡報</vt:lpstr>
      <vt:lpstr>PowerPoint 簡報</vt:lpstr>
      <vt:lpstr>PowerPoint 簡報</vt:lpstr>
      <vt:lpstr>這些防疫措施讓我們國內 疫情是相對安全的</vt:lpstr>
      <vt:lpstr>PowerPoint 簡報</vt:lpstr>
      <vt:lpstr>PowerPoint 簡報</vt:lpstr>
      <vt:lpstr>讓我們來審視防疫措施與人權的關係 </vt:lpstr>
      <vt:lpstr>請依題目順序，小組討論後分享：</vt:lpstr>
      <vt:lpstr>分組報告</vt:lpstr>
      <vt:lpstr>第一組新聞</vt:lpstr>
      <vt:lpstr>第二組新聞</vt:lpstr>
      <vt:lpstr>第三組新聞</vt:lpstr>
      <vt:lpstr>第四組新聞</vt:lpstr>
      <vt:lpstr>第五組新聞</vt:lpstr>
      <vt:lpstr>對因防疫措施受到侵害的人權 進行正面發聲的行動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李秉芳</dc:creator>
  <cp:lastModifiedBy>User</cp:lastModifiedBy>
  <cp:revision>360</cp:revision>
  <dcterms:created xsi:type="dcterms:W3CDTF">2019-09-02T15:30:06Z</dcterms:created>
  <dcterms:modified xsi:type="dcterms:W3CDTF">2020-10-23T05:13:49Z</dcterms:modified>
</cp:coreProperties>
</file>