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21"/>
  </p:notesMasterIdLst>
  <p:handoutMasterIdLst>
    <p:handoutMasterId r:id="rId22"/>
  </p:handoutMasterIdLst>
  <p:sldIdLst>
    <p:sldId id="263" r:id="rId4"/>
    <p:sldId id="257" r:id="rId5"/>
    <p:sldId id="258" r:id="rId6"/>
    <p:sldId id="259" r:id="rId7"/>
    <p:sldId id="262" r:id="rId8"/>
    <p:sldId id="260" r:id="rId9"/>
    <p:sldId id="261" r:id="rId10"/>
    <p:sldId id="264" r:id="rId11"/>
    <p:sldId id="265" r:id="rId12"/>
    <p:sldId id="266" r:id="rId13"/>
    <p:sldId id="269" r:id="rId14"/>
    <p:sldId id="273" r:id="rId15"/>
    <p:sldId id="272" r:id="rId16"/>
    <p:sldId id="271" r:id="rId17"/>
    <p:sldId id="270" r:id="rId18"/>
    <p:sldId id="267" r:id="rId19"/>
    <p:sldId id="268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5AD7B-9F61-430D-98EA-7C035ADFD3BC}" type="datetimeFigureOut">
              <a:rPr lang="zh-TW" altLang="en-US" smtClean="0"/>
              <a:t>2020/9/3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4B677-D7C8-44F7-8A69-11968CAB03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2143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EDFA0-5C1C-425C-B831-7E772E78F1E4}" type="datetimeFigureOut">
              <a:rPr lang="zh-TW" altLang="en-US" smtClean="0"/>
              <a:t>2020/9/3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CFD69-6E70-4AB9-B5A0-FC559B82C5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0481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gi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gi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12192000" cy="638175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1800" smtClean="0">
              <a:solidFill>
                <a:srgbClr val="000000"/>
              </a:solidFill>
            </a:endParaRPr>
          </a:p>
        </p:txBody>
      </p:sp>
      <p:pic>
        <p:nvPicPr>
          <p:cNvPr id="5" name="Picture 7" descr="3LOGO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1838"/>
            <a:ext cx="121920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lnewlogo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188913"/>
            <a:ext cx="24003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3119967" y="404814"/>
            <a:ext cx="8832851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400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文鼎新粗黑" pitchFamily="49" charset="-120"/>
                <a:ea typeface="文鼎新粗黑" pitchFamily="49" charset="-120"/>
              </a:rPr>
              <a:t>97</a:t>
            </a:r>
            <a:r>
              <a:rPr lang="zh-TW" altLang="en-US" sz="400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文鼎新粗黑" pitchFamily="49" charset="-120"/>
                <a:ea typeface="文鼎新粗黑" pitchFamily="49" charset="-120"/>
              </a:rPr>
              <a:t>學年度校長辦學績效評鑑</a:t>
            </a:r>
            <a:r>
              <a:rPr lang="zh-TW" altLang="en-US" sz="400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文鼎新粗黑" pitchFamily="49" charset="-120"/>
                <a:ea typeface="文鼎新粗黑" pitchFamily="49" charset="-120"/>
              </a:rPr>
              <a:t>花蓮縣吉安鄉宜昌國民小學</a:t>
            </a:r>
          </a:p>
        </p:txBody>
      </p:sp>
      <p:pic>
        <p:nvPicPr>
          <p:cNvPr id="8" name="Picture 10" descr="YCPS_LOGO_move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88914"/>
            <a:ext cx="260773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8B37B-5CB5-4223-9D41-F551FE94217F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9FEEC-C96D-46FB-97B5-F42CA00070F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2177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F43F7-E18A-4C2F-87F6-C7D02BA36506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1235E-B9D8-4553-A193-1868A245EA2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4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54017" y="692151"/>
            <a:ext cx="2743200" cy="54340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4417" y="692151"/>
            <a:ext cx="8026400" cy="54340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13E02-6B8F-45C3-8590-B9EE8CD0D799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902B6-C50A-4714-8FFE-A6E95A0A3A2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05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51618" y="831850"/>
            <a:ext cx="9230783" cy="7254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527051" y="1989139"/>
            <a:ext cx="10972800" cy="4281487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C7852-3C50-45EA-AEC6-88D390125DD6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23A11-1820-4E92-AE3A-6A632651ED9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38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12192000" cy="638175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1800" smtClean="0">
              <a:solidFill>
                <a:srgbClr val="000000"/>
              </a:solidFill>
            </a:endParaRPr>
          </a:p>
        </p:txBody>
      </p:sp>
      <p:pic>
        <p:nvPicPr>
          <p:cNvPr id="5" name="Picture 7" descr="3LOGO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1838"/>
            <a:ext cx="121920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lnewlogo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188913"/>
            <a:ext cx="24003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3119967" y="404814"/>
            <a:ext cx="8832851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400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文鼎新粗黑" pitchFamily="49" charset="-120"/>
                <a:ea typeface="文鼎新粗黑" pitchFamily="49" charset="-120"/>
              </a:rPr>
              <a:t>97</a:t>
            </a:r>
            <a:r>
              <a:rPr lang="zh-TW" altLang="en-US" sz="400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文鼎新粗黑" pitchFamily="49" charset="-120"/>
                <a:ea typeface="文鼎新粗黑" pitchFamily="49" charset="-120"/>
              </a:rPr>
              <a:t>學年度校長辦學績效評鑑</a:t>
            </a:r>
            <a:r>
              <a:rPr lang="zh-TW" altLang="en-US" sz="400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文鼎新粗黑" pitchFamily="49" charset="-120"/>
                <a:ea typeface="文鼎新粗黑" pitchFamily="49" charset="-120"/>
              </a:rPr>
              <a:t>花蓮縣吉安鄉宜昌國民小學</a:t>
            </a:r>
          </a:p>
        </p:txBody>
      </p:sp>
      <p:pic>
        <p:nvPicPr>
          <p:cNvPr id="8" name="Picture 10" descr="YCPS_LOGO_move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88914"/>
            <a:ext cx="260773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8B37B-5CB5-4223-9D41-F551FE94217F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9FEEC-C96D-46FB-97B5-F42CA00070F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2605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46F6B-046E-4E97-8147-8CC23DD1CE88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F3A50-0E24-41B3-B169-0980DBDC9ED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91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E4A4-FC3D-4F1F-9C10-01139211BA1C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F3AEA-0E22-4FAC-B679-F652B469B74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36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4417" y="1844675"/>
            <a:ext cx="53848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12417" y="1844675"/>
            <a:ext cx="53848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1609D-98D1-4761-ACDA-CBD6179827B4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5CD45-5302-47FD-9EB4-359174AB291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1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2A9FC-DE9E-4278-850F-DA180ED7CB0C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1E043-E15C-4E9F-B868-477F4D7F632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99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E23BD-7255-45A7-B109-EFBFB2B03A7C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DB19C-6BEB-4FD0-BE68-A80941BF647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1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911AF-CA08-4A84-9F13-18F1EB1C4A8C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490BB-228E-4089-9075-3013E991291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7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46F6B-046E-4E97-8147-8CC23DD1CE88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F3A50-0E24-41B3-B169-0980DBDC9ED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87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44617-4ABB-4704-9554-BCB5C52F7CA4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BDD11-417B-47BC-81DD-E5AEE751227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76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5F42A-5C57-4244-8B14-C7D4B83CE243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2A468-BC69-45B1-936C-8829BDE8707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F43F7-E18A-4C2F-87F6-C7D02BA36506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1235E-B9D8-4553-A193-1868A245EA2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54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54017" y="692151"/>
            <a:ext cx="2743200" cy="54340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4417" y="692151"/>
            <a:ext cx="8026400" cy="54340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13E02-6B8F-45C3-8590-B9EE8CD0D799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902B6-C50A-4714-8FFE-A6E95A0A3A2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0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51618" y="831850"/>
            <a:ext cx="9230783" cy="7254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527051" y="1989139"/>
            <a:ext cx="10972800" cy="4281487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C7852-3C50-45EA-AEC6-88D390125DD6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23A11-1820-4E92-AE3A-6A632651ED9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33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12192000" cy="638175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1800" smtClean="0">
              <a:solidFill>
                <a:srgbClr val="000000"/>
              </a:solidFill>
            </a:endParaRPr>
          </a:p>
        </p:txBody>
      </p:sp>
      <p:pic>
        <p:nvPicPr>
          <p:cNvPr id="5" name="Picture 7" descr="3LOGO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1838"/>
            <a:ext cx="121920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lnewlogo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188913"/>
            <a:ext cx="24003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3119967" y="404814"/>
            <a:ext cx="8832851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4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文鼎新粗黑" pitchFamily="49" charset="-120"/>
                <a:ea typeface="文鼎新粗黑" pitchFamily="49" charset="-120"/>
              </a:rPr>
              <a:t>97</a:t>
            </a:r>
            <a:r>
              <a:rPr lang="zh-TW" altLang="en-US" sz="4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文鼎新粗黑" pitchFamily="49" charset="-120"/>
                <a:ea typeface="文鼎新粗黑" pitchFamily="49" charset="-120"/>
              </a:rPr>
              <a:t>學年度校長辦學績效評鑑</a:t>
            </a:r>
            <a:r>
              <a:rPr lang="zh-TW" altLang="en-US" sz="40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文鼎新粗黑" pitchFamily="49" charset="-120"/>
                <a:ea typeface="文鼎新粗黑" pitchFamily="49" charset="-120"/>
              </a:rPr>
              <a:t>花蓮縣吉安鄉宜昌國民小學</a:t>
            </a:r>
          </a:p>
        </p:txBody>
      </p:sp>
      <p:pic>
        <p:nvPicPr>
          <p:cNvPr id="8" name="Picture 10" descr="YCPS_LOGO_move"/>
          <p:cNvPicPr>
            <a:picLocks noChangeAspect="1" noChangeArrowheads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88914"/>
            <a:ext cx="260773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45AC8-05A8-495B-AF0F-5B8304F8DF52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0046B-207C-47B3-B17B-6170F11B955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1266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53E64-9441-4F15-835C-9F15C6F51A64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4268A-3B8C-4C6F-AFBD-7CB966D117B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72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80AAF-7DC4-4416-8C78-9977EF0C9E62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6D55E-2B72-44C7-9C1D-CA072A0C1FB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86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4417" y="1844675"/>
            <a:ext cx="53848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12417" y="1844675"/>
            <a:ext cx="53848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E2738-FAF7-49E6-B1E6-7499311F3DBB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A549D-0865-4970-8E4B-7A1FB7D82EF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862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968" y="963613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4401E-5DB3-455A-893F-FC9B9C19BE1C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0C51-D9D5-4F52-91C8-A47C0437856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9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E4A4-FC3D-4F1F-9C10-01139211BA1C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F3AEA-0E22-4FAC-B679-F652B469B74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04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538A5-56B5-4EA5-A4A9-620A16CAFB69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2B77D-81F8-42AC-B58D-6B51C0A4B36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224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B2454-B7B3-424A-AD6D-9704B6CFAAB7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92CA0-9B87-4E1F-A98B-7AFA1A0C0E1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220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186876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FCAAB-B87C-4153-9387-85878E87DE24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CFFE9-D6B1-4AC0-B168-C6DC5C4839C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23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DA5E8-350C-4FAF-857C-06C7A8FC010A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F8095-4B56-4A58-861C-30FBED8C658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15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8562B-F6B8-40D3-8C3F-074CF26993B7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0717-F9B4-4C4E-9ACD-7505E4BA20B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507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54017" y="692151"/>
            <a:ext cx="2743200" cy="54340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4417" y="692151"/>
            <a:ext cx="8026400" cy="54340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EFB1C-5D08-4E8F-AA37-BC21F0E79759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4960-615A-4986-BE14-610BC716C15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0716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51618" y="831850"/>
            <a:ext cx="9230783" cy="7254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527051" y="1989139"/>
            <a:ext cx="10972800" cy="4281487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A0DCA-1CE6-4BC4-9759-4C809953D422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82D72-80EB-4DAE-B3DA-C2BC529DB55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4417" y="1844675"/>
            <a:ext cx="53848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12417" y="1844675"/>
            <a:ext cx="53848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1609D-98D1-4761-ACDA-CBD6179827B4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5CD45-5302-47FD-9EB4-359174AB291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6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2A9FC-DE9E-4278-850F-DA180ED7CB0C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1E043-E15C-4E9F-B868-477F4D7F632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3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E23BD-7255-45A7-B109-EFBFB2B03A7C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DB19C-6BEB-4FD0-BE68-A80941BF647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6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911AF-CA08-4A84-9F13-18F1EB1C4A8C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490BB-228E-4089-9075-3013E991291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1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44617-4ABB-4704-9554-BCB5C52F7CA4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BDD11-417B-47BC-81DD-E5AEE751227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2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5F42A-5C57-4244-8B14-C7D4B83CE243}" type="datetime1">
              <a:rPr lang="zh-TW" altLang="en-US">
                <a:solidFill>
                  <a:srgbClr val="000000"/>
                </a:solidFill>
              </a:rPr>
              <a:pPr>
                <a:defRPr/>
              </a:pPr>
              <a:t>2020/9/3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2A468-BC69-45B1-936C-8829BDE8707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2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ChangeArrowheads="1"/>
          </p:cNvSpPr>
          <p:nvPr userDrawn="1"/>
        </p:nvSpPr>
        <p:spPr bwMode="auto">
          <a:xfrm>
            <a:off x="0" y="0"/>
            <a:ext cx="12192000" cy="638175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1800" smtClean="0">
              <a:solidFill>
                <a:srgbClr val="000000"/>
              </a:solidFill>
            </a:endParaRPr>
          </a:p>
        </p:txBody>
      </p:sp>
      <p:pic>
        <p:nvPicPr>
          <p:cNvPr id="3075" name="Picture 7" descr="3LOGO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4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1838"/>
            <a:ext cx="121920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51618" y="831850"/>
            <a:ext cx="9230783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1" y="1989139"/>
            <a:ext cx="10972800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AEC71A-5B73-4865-9244-39AED826F341}" type="datetime1">
              <a:rPr kumimoji="1" lang="zh-TW" altLang="en-US">
                <a:solidFill>
                  <a:srgbClr val="000000"/>
                </a:solidFill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2020/9/3</a:t>
            </a:fld>
            <a:endParaRPr kumimoji="1" lang="en-US" altLang="zh-TW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6D1974-39B6-4881-AA23-804D609A8EB7}" type="slidenum">
              <a:rPr kumimoji="1" lang="en-US" altLang="zh-TW">
                <a:solidFill>
                  <a:srgbClr val="000000"/>
                </a:solidFill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2351618" y="188913"/>
            <a:ext cx="95038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花蓮縣宜昌國小</a:t>
            </a:r>
            <a:r>
              <a:rPr lang="en-US" altLang="zh-TW" sz="2400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109</a:t>
            </a:r>
            <a:r>
              <a:rPr lang="zh-TW" altLang="en-US" sz="2400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學年度第一學期交通安全教育宣導</a:t>
            </a:r>
          </a:p>
        </p:txBody>
      </p:sp>
      <p:pic>
        <p:nvPicPr>
          <p:cNvPr id="3082" name="Picture 10" descr="YCPS_LOGO_move"/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88913"/>
            <a:ext cx="214206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2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3399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33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33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33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33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33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33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33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33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0066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0066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0066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0066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0066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0066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0066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0066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ChangeArrowheads="1"/>
          </p:cNvSpPr>
          <p:nvPr userDrawn="1"/>
        </p:nvSpPr>
        <p:spPr bwMode="auto">
          <a:xfrm>
            <a:off x="0" y="0"/>
            <a:ext cx="12192000" cy="638175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1800" smtClean="0">
              <a:solidFill>
                <a:srgbClr val="000000"/>
              </a:solidFill>
            </a:endParaRPr>
          </a:p>
        </p:txBody>
      </p:sp>
      <p:pic>
        <p:nvPicPr>
          <p:cNvPr id="3075" name="Picture 7" descr="3LOGO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4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1838"/>
            <a:ext cx="121920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51618" y="831850"/>
            <a:ext cx="9230783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1" y="1989139"/>
            <a:ext cx="10972800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AEC71A-5B73-4865-9244-39AED826F341}" type="datetime1">
              <a:rPr kumimoji="1" lang="zh-TW" altLang="en-US">
                <a:solidFill>
                  <a:srgbClr val="000000"/>
                </a:solidFill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2020/9/3</a:t>
            </a:fld>
            <a:endParaRPr kumimoji="1" lang="en-US" altLang="zh-TW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6D1974-39B6-4881-AA23-804D609A8EB7}" type="slidenum">
              <a:rPr kumimoji="1" lang="en-US" altLang="zh-TW">
                <a:solidFill>
                  <a:srgbClr val="000000"/>
                </a:solidFill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2351618" y="188913"/>
            <a:ext cx="95038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花蓮縣</a:t>
            </a:r>
            <a:r>
              <a:rPr lang="en-US" altLang="zh-TW" sz="2400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109</a:t>
            </a:r>
            <a:r>
              <a:rPr lang="zh-TW" altLang="en-US" sz="2400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年度執行交通安全教育評鑑</a:t>
            </a:r>
          </a:p>
        </p:txBody>
      </p:sp>
      <p:pic>
        <p:nvPicPr>
          <p:cNvPr id="3082" name="Picture 10" descr="YCPS_LOGO_move"/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88913"/>
            <a:ext cx="214206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33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3399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33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33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33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33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33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33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33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33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0066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0066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0066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0066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0066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0066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0066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0066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ChangeArrowheads="1"/>
          </p:cNvSpPr>
          <p:nvPr userDrawn="1"/>
        </p:nvSpPr>
        <p:spPr bwMode="auto">
          <a:xfrm>
            <a:off x="0" y="0"/>
            <a:ext cx="12192000" cy="638175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zh-TW" sz="1800" smtClean="0">
              <a:solidFill>
                <a:srgbClr val="000000"/>
              </a:solidFill>
            </a:endParaRPr>
          </a:p>
        </p:txBody>
      </p:sp>
      <p:pic>
        <p:nvPicPr>
          <p:cNvPr id="3075" name="Picture 7" descr="3LOGO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4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1838"/>
            <a:ext cx="121920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51618" y="831850"/>
            <a:ext cx="9230783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1" y="1989139"/>
            <a:ext cx="10972800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DBA06A-1761-4353-99D9-A151CF8D4B05}" type="datetime1">
              <a:rPr kumimoji="1" lang="zh-TW" altLang="en-US">
                <a:solidFill>
                  <a:srgbClr val="000000"/>
                </a:solidFill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2020/9/3</a:t>
            </a:fld>
            <a:endParaRPr kumimoji="1" lang="en-US" altLang="zh-TW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4734B2-A2BA-4039-9CB9-6CCC082EA736}" type="slidenum">
              <a:rPr kumimoji="1" lang="en-US" altLang="zh-TW">
                <a:solidFill>
                  <a:srgbClr val="000000"/>
                </a:solidFill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2351618" y="188913"/>
            <a:ext cx="95038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花蓮縣宜昌國小</a:t>
            </a:r>
            <a:r>
              <a:rPr lang="en-US" altLang="zh-TW" sz="2400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109</a:t>
            </a:r>
            <a:r>
              <a:rPr lang="zh-TW" altLang="en-US" sz="2400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學年度第一學期交通安全宣導</a:t>
            </a:r>
          </a:p>
        </p:txBody>
      </p:sp>
      <p:pic>
        <p:nvPicPr>
          <p:cNvPr id="3082" name="Picture 10" descr="YCPS_LOGO_move"/>
          <p:cNvPicPr>
            <a:picLocks noChangeAspect="1" noChangeArrowheads="1" noCrop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88913"/>
            <a:ext cx="214206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14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3399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33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33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33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33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33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33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33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3399FF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rgbClr val="0066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0066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rgbClr val="006600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rgbClr val="006600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rgbClr val="0066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0066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0066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0066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rgbClr val="0066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0&#35336;&#30059;&#36774;&#27861;/img034.jpg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D383C0-7314-4AC4-81C6-EA2842D26670}" type="slidenum">
              <a:rPr lang="en-US" altLang="zh-TW" sz="1400">
                <a:solidFill>
                  <a:srgbClr val="000000"/>
                </a:solidFill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zh-TW" sz="14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117277" y="1039033"/>
            <a:ext cx="6923087" cy="725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z="4000" dirty="0">
                <a:effectLst/>
              </a:rPr>
              <a:t>花蓮縣吉安鄉宜昌國民小學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0152" y="1826433"/>
            <a:ext cx="6370562" cy="1152525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6000" dirty="0" smtClean="0"/>
              <a:t>交通安全教育宣導</a:t>
            </a:r>
            <a:endParaRPr lang="en-US" altLang="zh-TW" sz="6000" dirty="0"/>
          </a:p>
        </p:txBody>
      </p:sp>
      <p:pic>
        <p:nvPicPr>
          <p:cNvPr id="819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" t="18498" r="131"/>
          <a:stretch>
            <a:fillRect/>
          </a:stretch>
        </p:blipFill>
        <p:spPr bwMode="auto">
          <a:xfrm>
            <a:off x="1263816" y="2978958"/>
            <a:ext cx="10007158" cy="374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313043" y="213024"/>
            <a:ext cx="74703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花蓮縣宜昌國小</a:t>
            </a:r>
            <a:r>
              <a:rPr lang="en-US" altLang="zh-TW" sz="2400" dirty="0" smtClean="0">
                <a:solidFill>
                  <a:srgbClr val="FF0000"/>
                </a:solidFill>
              </a:rPr>
              <a:t>109</a:t>
            </a:r>
            <a:r>
              <a:rPr lang="zh-TW" altLang="en-US" sz="2400" dirty="0" smtClean="0">
                <a:solidFill>
                  <a:srgbClr val="FF0000"/>
                </a:solidFill>
              </a:rPr>
              <a:t>學年度第一學期交通安全教育宣導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最新交通政策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02" y="1703791"/>
            <a:ext cx="2832769" cy="501768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F3A50-0E24-41B3-B169-0980DBDC9ED0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898" y="1693135"/>
            <a:ext cx="2934393" cy="501768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218" y="1682479"/>
            <a:ext cx="2844800" cy="5038996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313043" y="213024"/>
            <a:ext cx="74703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花蓮縣宜昌國小</a:t>
            </a:r>
            <a:r>
              <a:rPr lang="en-US" altLang="zh-TW" sz="2400" dirty="0" smtClean="0">
                <a:solidFill>
                  <a:srgbClr val="FF0000"/>
                </a:solidFill>
              </a:rPr>
              <a:t>109</a:t>
            </a:r>
            <a:r>
              <a:rPr lang="zh-TW" altLang="en-US" sz="2400" dirty="0" smtClean="0">
                <a:solidFill>
                  <a:srgbClr val="FF0000"/>
                </a:solidFill>
              </a:rPr>
              <a:t>學年度第一學期交通安全教育宣導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12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60" y="831850"/>
            <a:ext cx="9816040" cy="588962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F3A50-0E24-41B3-B169-0980DBDC9ED0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920" y="115354"/>
            <a:ext cx="759017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03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97" y="763312"/>
            <a:ext cx="9749204" cy="584952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F3A50-0E24-41B3-B169-0980DBDC9ED0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920" y="115354"/>
            <a:ext cx="759017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04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70" y="831850"/>
            <a:ext cx="9623930" cy="5774359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F3A50-0E24-41B3-B169-0980DBDC9ED0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920" y="115354"/>
            <a:ext cx="759017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46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59" y="831850"/>
            <a:ext cx="9816041" cy="588962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F3A50-0E24-41B3-B169-0980DBDC9ED0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920" y="115354"/>
            <a:ext cx="759017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2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279" y="783190"/>
            <a:ext cx="9733722" cy="584023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F3A50-0E24-41B3-B169-0980DBDC9ED0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920" y="115354"/>
            <a:ext cx="759017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3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73863" y="844932"/>
            <a:ext cx="7580886" cy="725488"/>
          </a:xfrm>
        </p:spPr>
        <p:txBody>
          <a:bodyPr/>
          <a:lstStyle/>
          <a:p>
            <a:r>
              <a:rPr lang="zh-TW" altLang="en-US" dirty="0" smtClean="0"/>
              <a:t>交通安全入口網中文公播版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POLI</a:t>
            </a:r>
            <a:r>
              <a:rPr lang="zh-TW" altLang="en-US" dirty="0" smtClean="0"/>
              <a:t>影片欣賞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F3A50-0E24-41B3-B169-0980DBDC9ED0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385" y="1789043"/>
            <a:ext cx="5798832" cy="493243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313043" y="213024"/>
            <a:ext cx="74703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花蓮縣宜昌國小</a:t>
            </a:r>
            <a:r>
              <a:rPr lang="en-US" altLang="zh-TW" sz="2400" dirty="0" smtClean="0">
                <a:solidFill>
                  <a:srgbClr val="FF0000"/>
                </a:solidFill>
              </a:rPr>
              <a:t>109</a:t>
            </a:r>
            <a:r>
              <a:rPr lang="zh-TW" altLang="en-US" sz="2400" dirty="0" smtClean="0">
                <a:solidFill>
                  <a:srgbClr val="FF0000"/>
                </a:solidFill>
              </a:rPr>
              <a:t>學年度第一學期交通安全教育宣導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18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F3A50-0E24-41B3-B169-0980DBDC9ED0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366" y="931204"/>
            <a:ext cx="5366617" cy="5691294"/>
          </a:xfrm>
        </p:spPr>
      </p:pic>
      <p:sp>
        <p:nvSpPr>
          <p:cNvPr id="7" name="文字方塊 6"/>
          <p:cNvSpPr txBox="1"/>
          <p:nvPr/>
        </p:nvSpPr>
        <p:spPr>
          <a:xfrm>
            <a:off x="3313043" y="213024"/>
            <a:ext cx="74703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花蓮縣宜昌國小</a:t>
            </a:r>
            <a:r>
              <a:rPr lang="en-US" altLang="zh-TW" sz="2400" dirty="0" smtClean="0">
                <a:solidFill>
                  <a:srgbClr val="FF0000"/>
                </a:solidFill>
              </a:rPr>
              <a:t>109</a:t>
            </a:r>
            <a:r>
              <a:rPr lang="zh-TW" altLang="en-US" sz="2400" dirty="0" smtClean="0">
                <a:solidFill>
                  <a:srgbClr val="FF0000"/>
                </a:solidFill>
              </a:rPr>
              <a:t>學年度第一學期交通安全教育宣導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EC690A-CBF9-49F7-B637-C25BC87B62A7}" type="slidenum">
              <a:rPr lang="en-US" altLang="zh-TW" sz="1400">
                <a:solidFill>
                  <a:srgbClr val="000000"/>
                </a:solidFill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4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008438" y="831850"/>
            <a:ext cx="5472112" cy="725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z="4000" dirty="0">
                <a:effectLst/>
              </a:rPr>
              <a:t>校區周邊交通環境</a:t>
            </a:r>
          </a:p>
        </p:txBody>
      </p:sp>
      <p:pic>
        <p:nvPicPr>
          <p:cNvPr id="13316" name="Picture 4" descr="data=Ay5GWBeob_WIPLDYoIWcfVXxvZu9XwJ55OX7Ag,wNsTRZhc0YAjr9Yytpko4rpRRWAcCooVpupzntmphvZcVAGvqVJOk5pNbvSi3fyEAw3AABp5al6zLBu96wG_zgnh-8LZ-VG-G0T2mkZsf-FZxU4UiQXIhM5v_eh9WaYQI31Q_j_W8CgWskU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3546475"/>
            <a:ext cx="6769100" cy="2959100"/>
          </a:xfrm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208213" y="1989139"/>
            <a:ext cx="777716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2800">
                <a:solidFill>
                  <a:srgbClr val="000000"/>
                </a:solidFill>
                <a:ea typeface="新細明體" panose="02020500000000000000" pitchFamily="18" charset="-120"/>
              </a:rPr>
              <a:t>       本校位於花蓮縣吉安鄉宜昌一街</a:t>
            </a:r>
            <a:r>
              <a:rPr lang="en-US" altLang="zh-TW" sz="2800">
                <a:solidFill>
                  <a:srgbClr val="000000"/>
                </a:solidFill>
                <a:ea typeface="新細明體" panose="02020500000000000000" pitchFamily="18" charset="-120"/>
              </a:rPr>
              <a:t>45</a:t>
            </a:r>
            <a:r>
              <a:rPr lang="zh-TW" altLang="en-US" sz="2800">
                <a:solidFill>
                  <a:srgbClr val="000000"/>
                </a:solidFill>
                <a:ea typeface="新細明體" panose="02020500000000000000" pitchFamily="18" charset="-120"/>
              </a:rPr>
              <a:t>號，鄰近花東鐵路西側，周邊有吉安鄉中山路二段及九丙中華路二段，為校區交通較繁忙主要道路。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313043" y="213024"/>
            <a:ext cx="74703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花蓮縣宜昌國小</a:t>
            </a:r>
            <a:r>
              <a:rPr lang="en-US" altLang="zh-TW" sz="2400" dirty="0" smtClean="0">
                <a:solidFill>
                  <a:srgbClr val="FF0000"/>
                </a:solidFill>
              </a:rPr>
              <a:t>109</a:t>
            </a:r>
            <a:r>
              <a:rPr lang="zh-TW" altLang="en-US" sz="2400" dirty="0" smtClean="0">
                <a:solidFill>
                  <a:srgbClr val="FF0000"/>
                </a:solidFill>
              </a:rPr>
              <a:t>學年度第一學期交通安全教育宣導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918F9B-DD08-439D-AA2B-E66446AD4312}" type="slidenum">
              <a:rPr lang="en-US" altLang="zh-TW" sz="1400">
                <a:solidFill>
                  <a:srgbClr val="000000"/>
                </a:solidFill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4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z="4000">
                <a:effectLst/>
              </a:rPr>
              <a:t>學生上、放學路線圖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2060575"/>
            <a:ext cx="1944688" cy="38163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TW" altLang="en-US" sz="2400"/>
              <a:t>藍線：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400"/>
              <a:t>第一大隊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400"/>
              <a:t>南門進出</a:t>
            </a:r>
          </a:p>
          <a:p>
            <a:pPr>
              <a:lnSpc>
                <a:spcPct val="90000"/>
              </a:lnSpc>
              <a:buFontTx/>
              <a:buNone/>
            </a:pPr>
            <a:endParaRPr lang="zh-TW" alt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400"/>
              <a:t>紅線：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400"/>
              <a:t>第二大隊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400"/>
              <a:t>正門進出</a:t>
            </a:r>
          </a:p>
          <a:p>
            <a:pPr>
              <a:lnSpc>
                <a:spcPct val="90000"/>
              </a:lnSpc>
              <a:buFontTx/>
              <a:buNone/>
            </a:pPr>
            <a:endParaRPr lang="zh-TW" alt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400"/>
              <a:t>橘線：鐵道</a:t>
            </a:r>
            <a:endParaRPr lang="zh-TW" altLang="en-US" sz="2800"/>
          </a:p>
        </p:txBody>
      </p:sp>
      <p:pic>
        <p:nvPicPr>
          <p:cNvPr id="14341" name="Picture 5" descr="步行路線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1989139"/>
            <a:ext cx="5688012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313043" y="213024"/>
            <a:ext cx="74703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花蓮縣宜昌國小</a:t>
            </a:r>
            <a:r>
              <a:rPr lang="en-US" altLang="zh-TW" sz="2400" dirty="0" smtClean="0">
                <a:solidFill>
                  <a:srgbClr val="FF0000"/>
                </a:solidFill>
              </a:rPr>
              <a:t>109</a:t>
            </a:r>
            <a:r>
              <a:rPr lang="zh-TW" altLang="en-US" sz="2400" dirty="0" smtClean="0">
                <a:solidFill>
                  <a:srgbClr val="FF0000"/>
                </a:solidFill>
              </a:rPr>
              <a:t>學年度第一學期交通安全教育宣導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021C33-A61C-4EB6-AD1D-F8030FC6BAA3}" type="slidenum">
              <a:rPr lang="en-US" altLang="zh-TW" sz="1400">
                <a:solidFill>
                  <a:srgbClr val="000000"/>
                </a:solidFill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zh-TW" sz="14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z="4000" dirty="0">
                <a:effectLst/>
              </a:rPr>
              <a:t>參、交通安全與輔導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人車分道動線規劃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9625013" y="112553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6600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TW" sz="1800">
                <a:solidFill>
                  <a:srgbClr val="000000"/>
                </a:solidFill>
                <a:ea typeface="新細明體" panose="02020500000000000000" pitchFamily="18" charset="-120"/>
                <a:hlinkClick r:id="rId2" action="ppaction://hlinkfile"/>
              </a:rPr>
              <a:t>3-1-1</a:t>
            </a:r>
            <a:endParaRPr lang="en-US" altLang="zh-TW" sz="180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pic>
        <p:nvPicPr>
          <p:cNvPr id="44038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9" y="4310064"/>
            <a:ext cx="4497387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1" y="1851026"/>
            <a:ext cx="4594225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4" descr="2013-03-22_1436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6" y="2708276"/>
            <a:ext cx="5616575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313043" y="213024"/>
            <a:ext cx="74703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花蓮縣宜昌國小</a:t>
            </a:r>
            <a:r>
              <a:rPr lang="en-US" altLang="zh-TW" sz="2400" dirty="0" smtClean="0">
                <a:solidFill>
                  <a:srgbClr val="FF0000"/>
                </a:solidFill>
              </a:rPr>
              <a:t>109</a:t>
            </a:r>
            <a:r>
              <a:rPr lang="zh-TW" altLang="en-US" sz="2400" dirty="0" smtClean="0">
                <a:solidFill>
                  <a:srgbClr val="FF0000"/>
                </a:solidFill>
              </a:rPr>
              <a:t>學年度第一學期交通安全教育宣導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學生路隊規劃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574016"/>
              </p:ext>
            </p:extLst>
          </p:nvPr>
        </p:nvGraphicFramePr>
        <p:xfrm>
          <a:off x="598515" y="2053244"/>
          <a:ext cx="11346875" cy="4347556"/>
        </p:xfrm>
        <a:graphic>
          <a:graphicData uri="http://schemas.openxmlformats.org/drawingml/2006/table">
            <a:tbl>
              <a:tblPr/>
              <a:tblGrid>
                <a:gridCol w="1579420"/>
                <a:gridCol w="1278516"/>
                <a:gridCol w="1589374"/>
                <a:gridCol w="1138844"/>
                <a:gridCol w="1471353"/>
                <a:gridCol w="1512916"/>
                <a:gridCol w="1550107"/>
                <a:gridCol w="1226345"/>
              </a:tblGrid>
              <a:tr h="178723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第一大隊</a:t>
                      </a:r>
                      <a:r>
                        <a:rPr lang="en-US" sz="2800" b="1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sz="2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南側門</a:t>
                      </a: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en-US" sz="28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 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第二大隊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sz="2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西正門</a:t>
                      </a:r>
                      <a:r>
                        <a:rPr lang="en-US" sz="2800" b="1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)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第三大隊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家長接送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sz="2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辦公室前至活動</a:t>
                      </a:r>
                      <a:r>
                        <a:rPr lang="zh-TW" sz="28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中心</a:t>
                      </a:r>
                      <a:r>
                        <a:rPr lang="zh-TW" altLang="en-US" sz="28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前</a:t>
                      </a:r>
                      <a:r>
                        <a:rPr lang="en-US" sz="28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第四隊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單車隊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sz="28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西正門</a:t>
                      </a:r>
                      <a:r>
                        <a:rPr lang="en-US" sz="28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)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出南側門左轉往山海關方向過鐵道</a:t>
                      </a: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Y</a:t>
                      </a:r>
                      <a:r>
                        <a:rPr lang="zh-TW" sz="2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字路口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出南側門右轉過</a:t>
                      </a: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T</a:t>
                      </a:r>
                      <a:r>
                        <a:rPr lang="zh-TW" sz="2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字路口往早餐店兩側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出正門過馬路後</a:t>
                      </a:r>
                      <a:r>
                        <a:rPr lang="zh-TW" sz="28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往</a:t>
                      </a:r>
                      <a:r>
                        <a:rPr lang="zh-TW" altLang="en-US" sz="28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茶點子</a:t>
                      </a:r>
                      <a:r>
                        <a:rPr lang="zh-TW" sz="2800" b="1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茶</a:t>
                      </a:r>
                      <a:r>
                        <a:rPr lang="zh-TW" sz="2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舖、麥當勞方向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出正門過馬路後左轉往特殊學校門口方向</a:t>
                      </a:r>
                      <a:endParaRPr lang="zh-TW" sz="28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出正門過馬路後在正門對面人行道等待安親班老師接送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沿校內跑道至活動中心前等待家長開汽車接送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沿校內跑道至活動中心前等待家長騎機車接送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b="1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直接到正門牽車排單車隊準備放學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F3A50-0E24-41B3-B169-0980DBDC9ED0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313043" y="213024"/>
            <a:ext cx="74703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花蓮縣宜昌國小</a:t>
            </a:r>
            <a:r>
              <a:rPr lang="en-US" altLang="zh-TW" sz="2400" dirty="0" smtClean="0">
                <a:solidFill>
                  <a:srgbClr val="FF0000"/>
                </a:solidFill>
              </a:rPr>
              <a:t>109</a:t>
            </a:r>
            <a:r>
              <a:rPr lang="zh-TW" altLang="en-US" sz="2400" dirty="0" smtClean="0">
                <a:solidFill>
                  <a:srgbClr val="FF0000"/>
                </a:solidFill>
              </a:rPr>
              <a:t>學年度第一學期交通安全教育宣導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78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路隊行進注意事項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一、隊伍依序行進，同班級之小隊不要分散、脫隊，在隊伍</a:t>
            </a:r>
            <a:r>
              <a:rPr lang="zh-TW" altLang="en-US" dirty="0">
                <a:solidFill>
                  <a:srgbClr val="FF0000"/>
                </a:solidFill>
              </a:rPr>
              <a:t>中不可嬉戲</a:t>
            </a:r>
            <a:r>
              <a:rPr lang="zh-TW" altLang="en-US" dirty="0" smtClean="0">
                <a:solidFill>
                  <a:srgbClr val="FF0000"/>
                </a:solidFill>
              </a:rPr>
              <a:t>、喧嘩、推擠等行為。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B050"/>
                </a:solidFill>
              </a:rPr>
              <a:t>二、單車隊（需家長同意並申請單車證），直接到正門集合排隊放學。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三、第一大隊過鐵路後，不能在</a:t>
            </a:r>
            <a:r>
              <a:rPr lang="en-US" altLang="zh-TW" dirty="0" smtClean="0">
                <a:solidFill>
                  <a:srgbClr val="FF0000"/>
                </a:solidFill>
              </a:rPr>
              <a:t>Y</a:t>
            </a:r>
            <a:r>
              <a:rPr lang="zh-TW" altLang="en-US" dirty="0" smtClean="0">
                <a:solidFill>
                  <a:srgbClr val="FF0000"/>
                </a:solidFill>
              </a:rPr>
              <a:t>型路口直接右轉山海關，需直行至下一個路口才能轉彎過馬路。</a:t>
            </a: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B050"/>
                </a:solidFill>
              </a:rPr>
              <a:t>四、第二大隊出校門後，必須過馬路並儘速回家，不可逗留校內停留。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F3A50-0E24-41B3-B169-0980DBDC9ED0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313043" y="213024"/>
            <a:ext cx="74703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花蓮縣宜昌國小</a:t>
            </a:r>
            <a:r>
              <a:rPr lang="en-US" altLang="zh-TW" sz="2400" dirty="0" smtClean="0">
                <a:solidFill>
                  <a:srgbClr val="FF0000"/>
                </a:solidFill>
              </a:rPr>
              <a:t>109</a:t>
            </a:r>
            <a:r>
              <a:rPr lang="zh-TW" altLang="en-US" sz="2400" dirty="0" smtClean="0">
                <a:solidFill>
                  <a:srgbClr val="FF0000"/>
                </a:solidFill>
              </a:rPr>
              <a:t>學年度第一學期交通安全教育宣導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0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路隊行進注意事項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27051" y="1989139"/>
            <a:ext cx="11168956" cy="4281487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五、第三大隊家長接送學生，不可私自與家長約定在其他校門口等待接送，避免家長遲到時，學生獨自在校外發生危險</a:t>
            </a:r>
          </a:p>
          <a:p>
            <a:pPr marL="0" indent="0">
              <a:buNone/>
            </a:pPr>
            <a:r>
              <a:rPr lang="zh-TW" altLang="en-US" dirty="0" smtClean="0"/>
              <a:t>六</a:t>
            </a:r>
            <a:r>
              <a:rPr lang="zh-TW" altLang="en-US" dirty="0" smtClean="0"/>
              <a:t>、請家長接送區學生，</a:t>
            </a:r>
            <a:r>
              <a:rPr lang="zh-TW" altLang="en-US" dirty="0" smtClean="0">
                <a:solidFill>
                  <a:srgbClr val="FF0000"/>
                </a:solidFill>
              </a:rPr>
              <a:t>記住自家車牌號碼</a:t>
            </a:r>
            <a:r>
              <a:rPr lang="zh-TW" altLang="en-US" dirty="0" smtClean="0"/>
              <a:t>，也叮嚀家長一定要</a:t>
            </a:r>
            <a:r>
              <a:rPr lang="zh-TW" altLang="en-US" dirty="0" smtClean="0">
                <a:solidFill>
                  <a:srgbClr val="FF0000"/>
                </a:solidFill>
              </a:rPr>
              <a:t>確認學生班級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幾年幾班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/>
              <a:t>。</a:t>
            </a:r>
            <a:endParaRPr lang="zh-TW" altLang="en-US" dirty="0" smtClean="0"/>
          </a:p>
          <a:p>
            <a:pPr marL="0" indent="0">
              <a:buNone/>
            </a:pPr>
            <a:r>
              <a:rPr lang="zh-TW" altLang="en-US" dirty="0" smtClean="0"/>
              <a:t>七</a:t>
            </a:r>
            <a:r>
              <a:rPr lang="zh-TW" altLang="en-US" dirty="0" smtClean="0"/>
              <a:t>、家長接送區學生，請</a:t>
            </a:r>
            <a:r>
              <a:rPr lang="zh-TW" altLang="en-US" dirty="0" smtClean="0">
                <a:solidFill>
                  <a:srgbClr val="FF0000"/>
                </a:solidFill>
              </a:rPr>
              <a:t>依照指定位置集合，並保持安靜</a:t>
            </a:r>
            <a:r>
              <a:rPr lang="zh-TW" altLang="en-US" dirty="0" smtClean="0"/>
              <a:t>。</a:t>
            </a:r>
            <a:endParaRPr lang="zh-TW" altLang="en-US" dirty="0" smtClean="0"/>
          </a:p>
          <a:p>
            <a:pPr marL="0" indent="0">
              <a:buNone/>
            </a:pPr>
            <a:r>
              <a:rPr lang="zh-TW" altLang="en-US" dirty="0" smtClean="0"/>
              <a:t>八、放學時間，</a:t>
            </a:r>
            <a:r>
              <a:rPr lang="zh-TW" altLang="en-US" dirty="0" smtClean="0">
                <a:solidFill>
                  <a:srgbClr val="FF0000"/>
                </a:solidFill>
              </a:rPr>
              <a:t>學生請勿逗留</a:t>
            </a:r>
            <a:r>
              <a:rPr lang="zh-TW" altLang="en-US" dirty="0" smtClean="0"/>
              <a:t>於校內教室或操場，非經家長同意，老師也不要延遲或留孩子在教室，避免家長接不到人。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F3A50-0E24-41B3-B169-0980DBDC9ED0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313043" y="213024"/>
            <a:ext cx="74703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花蓮縣宜昌國小</a:t>
            </a:r>
            <a:r>
              <a:rPr lang="en-US" altLang="zh-TW" sz="2400" dirty="0" smtClean="0">
                <a:solidFill>
                  <a:srgbClr val="FF0000"/>
                </a:solidFill>
              </a:rPr>
              <a:t>109</a:t>
            </a:r>
            <a:r>
              <a:rPr lang="zh-TW" altLang="en-US" sz="2400" dirty="0" smtClean="0">
                <a:solidFill>
                  <a:srgbClr val="FF0000"/>
                </a:solidFill>
              </a:rPr>
              <a:t>學年度第一學期交通安全教育宣導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26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23827" y="933450"/>
            <a:ext cx="5334643" cy="725488"/>
          </a:xfrm>
        </p:spPr>
        <p:txBody>
          <a:bodyPr/>
          <a:lstStyle/>
          <a:p>
            <a:r>
              <a:rPr lang="zh-TW" altLang="en-US" dirty="0" smtClean="0"/>
              <a:t>最新交通政策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8053" y="1760538"/>
            <a:ext cx="11536016" cy="4281487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b="1" dirty="0">
                <a:solidFill>
                  <a:schemeClr val="tx1"/>
                </a:solidFill>
              </a:rPr>
              <a:t>「</a:t>
            </a:r>
            <a:r>
              <a:rPr lang="en-US" altLang="zh-TW" b="1" dirty="0">
                <a:solidFill>
                  <a:schemeClr val="tx1"/>
                </a:solidFill>
              </a:rPr>
              <a:t>9</a:t>
            </a:r>
            <a:r>
              <a:rPr lang="zh-TW" altLang="en-US" b="1" dirty="0">
                <a:solidFill>
                  <a:schemeClr val="tx1"/>
                </a:solidFill>
              </a:rPr>
              <a:t>月</a:t>
            </a:r>
            <a:r>
              <a:rPr lang="en-US" altLang="zh-TW" b="1" dirty="0">
                <a:solidFill>
                  <a:schemeClr val="tx1"/>
                </a:solidFill>
              </a:rPr>
              <a:t>1</a:t>
            </a:r>
            <a:r>
              <a:rPr lang="zh-TW" altLang="en-US" b="1" dirty="0">
                <a:solidFill>
                  <a:schemeClr val="tx1"/>
                </a:solidFill>
              </a:rPr>
              <a:t>日路口</a:t>
            </a:r>
            <a:r>
              <a:rPr lang="zh-TW" altLang="en-US" b="1" dirty="0" smtClean="0">
                <a:solidFill>
                  <a:schemeClr val="tx1"/>
                </a:solidFill>
              </a:rPr>
              <a:t>安全</a:t>
            </a:r>
            <a:r>
              <a:rPr lang="zh-TW" altLang="en-US" b="1" dirty="0">
                <a:solidFill>
                  <a:schemeClr val="tx1"/>
                </a:solidFill>
              </a:rPr>
              <a:t>大執法</a:t>
            </a:r>
            <a:r>
              <a:rPr lang="zh-TW" altLang="en-US" b="1" dirty="0" smtClean="0">
                <a:solidFill>
                  <a:schemeClr val="tx1"/>
                </a:solidFill>
              </a:rPr>
              <a:t>」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zh-TW" altLang="en-US" sz="4400" dirty="0"/>
              <a:t>近年行人於路口行穿線遭汽機車撞擊之交通事故有攀升</a:t>
            </a:r>
            <a:r>
              <a:rPr lang="zh-TW" altLang="en-US" sz="4400" dirty="0" smtClean="0"/>
              <a:t>趨勢</a:t>
            </a:r>
            <a:r>
              <a:rPr lang="zh-TW" altLang="en-US" sz="4400" dirty="0"/>
              <a:t>，為建立行人優先概念，交通部業已協調內政部</a:t>
            </a:r>
            <a:r>
              <a:rPr lang="zh-TW" altLang="en-US" sz="4400" dirty="0">
                <a:solidFill>
                  <a:srgbClr val="FF0000"/>
                </a:solidFill>
              </a:rPr>
              <a:t>自</a:t>
            </a:r>
            <a:r>
              <a:rPr lang="en-US" altLang="zh-TW" sz="4400" dirty="0">
                <a:solidFill>
                  <a:srgbClr val="FF0000"/>
                </a:solidFill>
              </a:rPr>
              <a:t>109</a:t>
            </a:r>
            <a:r>
              <a:rPr lang="zh-TW" altLang="en-US" sz="4400" dirty="0" smtClean="0">
                <a:solidFill>
                  <a:srgbClr val="FF0000"/>
                </a:solidFill>
              </a:rPr>
              <a:t>年</a:t>
            </a:r>
            <a:r>
              <a:rPr lang="en-US" altLang="zh-TW" sz="4400" dirty="0" smtClean="0">
                <a:solidFill>
                  <a:srgbClr val="FF0000"/>
                </a:solidFill>
              </a:rPr>
              <a:t>9</a:t>
            </a:r>
            <a:r>
              <a:rPr lang="zh-TW" altLang="en-US" sz="4400" dirty="0">
                <a:solidFill>
                  <a:srgbClr val="FF0000"/>
                </a:solidFill>
              </a:rPr>
              <a:t>月</a:t>
            </a:r>
            <a:r>
              <a:rPr lang="en-US" altLang="zh-TW" sz="4400" dirty="0">
                <a:solidFill>
                  <a:srgbClr val="FF0000"/>
                </a:solidFill>
              </a:rPr>
              <a:t>1</a:t>
            </a:r>
            <a:r>
              <a:rPr lang="zh-TW" altLang="en-US" sz="4400" dirty="0">
                <a:solidFill>
                  <a:srgbClr val="FF0000"/>
                </a:solidFill>
              </a:rPr>
              <a:t>日起進行為期</a:t>
            </a:r>
            <a:r>
              <a:rPr lang="en-US" altLang="zh-TW" sz="4400" dirty="0">
                <a:solidFill>
                  <a:srgbClr val="FF0000"/>
                </a:solidFill>
              </a:rPr>
              <a:t>1</a:t>
            </a:r>
            <a:r>
              <a:rPr lang="zh-TW" altLang="en-US" sz="4400" dirty="0">
                <a:solidFill>
                  <a:srgbClr val="FF0000"/>
                </a:solidFill>
              </a:rPr>
              <a:t>個月路口安全大執法</a:t>
            </a:r>
            <a:r>
              <a:rPr lang="zh-TW" altLang="en-US" sz="4400" dirty="0" smtClean="0"/>
              <a:t>；</a:t>
            </a:r>
            <a:r>
              <a:rPr lang="zh-TW" altLang="en-US" sz="4400" dirty="0" smtClean="0">
                <a:solidFill>
                  <a:srgbClr val="FF0000"/>
                </a:solidFill>
              </a:rPr>
              <a:t>每年</a:t>
            </a:r>
            <a:r>
              <a:rPr lang="en-US" altLang="zh-TW" sz="4400" dirty="0">
                <a:solidFill>
                  <a:srgbClr val="FF0000"/>
                </a:solidFill>
              </a:rPr>
              <a:t>9</a:t>
            </a:r>
            <a:r>
              <a:rPr lang="zh-TW" altLang="en-US" sz="4400" dirty="0">
                <a:solidFill>
                  <a:srgbClr val="FF0000"/>
                </a:solidFill>
              </a:rPr>
              <a:t>月第三週（</a:t>
            </a:r>
            <a:r>
              <a:rPr lang="en-US" altLang="zh-TW" sz="4400" dirty="0">
                <a:solidFill>
                  <a:srgbClr val="FF0000"/>
                </a:solidFill>
              </a:rPr>
              <a:t>109</a:t>
            </a:r>
            <a:r>
              <a:rPr lang="zh-TW" altLang="en-US" sz="4400" dirty="0">
                <a:solidFill>
                  <a:srgbClr val="FF0000"/>
                </a:solidFill>
              </a:rPr>
              <a:t>年</a:t>
            </a:r>
            <a:r>
              <a:rPr lang="en-US" altLang="zh-TW" sz="4400" dirty="0">
                <a:solidFill>
                  <a:srgbClr val="FF0000"/>
                </a:solidFill>
              </a:rPr>
              <a:t>9</a:t>
            </a:r>
            <a:r>
              <a:rPr lang="zh-TW" altLang="en-US" sz="4400" dirty="0">
                <a:solidFill>
                  <a:srgbClr val="FF0000"/>
                </a:solidFill>
              </a:rPr>
              <a:t>月</a:t>
            </a:r>
            <a:r>
              <a:rPr lang="en-US" altLang="zh-TW" sz="4400" dirty="0">
                <a:solidFill>
                  <a:srgbClr val="FF0000"/>
                </a:solidFill>
              </a:rPr>
              <a:t>14</a:t>
            </a:r>
            <a:r>
              <a:rPr lang="zh-TW" altLang="en-US" sz="4400" dirty="0">
                <a:solidFill>
                  <a:srgbClr val="FF0000"/>
                </a:solidFill>
              </a:rPr>
              <a:t>日至</a:t>
            </a:r>
            <a:r>
              <a:rPr lang="en-US" altLang="zh-TW" sz="4400" dirty="0">
                <a:solidFill>
                  <a:srgbClr val="FF0000"/>
                </a:solidFill>
              </a:rPr>
              <a:t>20</a:t>
            </a:r>
            <a:r>
              <a:rPr lang="zh-TW" altLang="en-US" sz="4400" dirty="0">
                <a:solidFill>
                  <a:srgbClr val="FF0000"/>
                </a:solidFill>
              </a:rPr>
              <a:t>日）訂為</a:t>
            </a:r>
            <a:r>
              <a:rPr lang="zh-TW" altLang="en-US" sz="4400" dirty="0" smtClean="0">
                <a:solidFill>
                  <a:srgbClr val="FF0000"/>
                </a:solidFill>
              </a:rPr>
              <a:t>交通安全週</a:t>
            </a:r>
            <a:r>
              <a:rPr lang="zh-TW" altLang="en-US" sz="4400" dirty="0"/>
              <a:t>，並選定</a:t>
            </a:r>
            <a:r>
              <a:rPr lang="zh-TW" altLang="en-US" sz="4400" dirty="0">
                <a:solidFill>
                  <a:srgbClr val="FF0000"/>
                </a:solidFill>
              </a:rPr>
              <a:t>「路口行人安全」</a:t>
            </a:r>
            <a:r>
              <a:rPr lang="zh-TW" altLang="en-US" sz="4400" dirty="0"/>
              <a:t>為本年度主題。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F3A50-0E24-41B3-B169-0980DBDC9ED0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313043" y="213024"/>
            <a:ext cx="74703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花蓮縣宜昌國小</a:t>
            </a:r>
            <a:r>
              <a:rPr lang="en-US" altLang="zh-TW" sz="2400" dirty="0" smtClean="0">
                <a:solidFill>
                  <a:srgbClr val="FF0000"/>
                </a:solidFill>
              </a:rPr>
              <a:t>109</a:t>
            </a:r>
            <a:r>
              <a:rPr lang="zh-TW" altLang="en-US" sz="2400" dirty="0" smtClean="0">
                <a:solidFill>
                  <a:srgbClr val="FF0000"/>
                </a:solidFill>
              </a:rPr>
              <a:t>學年度第一學期交通安全教育宣導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20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94148" y="773633"/>
            <a:ext cx="3899554" cy="725488"/>
          </a:xfrm>
        </p:spPr>
        <p:txBody>
          <a:bodyPr/>
          <a:lstStyle/>
          <a:p>
            <a:r>
              <a:rPr lang="zh-TW" altLang="en-US" dirty="0"/>
              <a:t>最新交通政策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91" y="2498177"/>
            <a:ext cx="3131601" cy="4281487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F3A50-0E24-41B3-B169-0980DBDC9ED0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63" y="1598066"/>
            <a:ext cx="2926079" cy="518159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924" y="931067"/>
            <a:ext cx="3346974" cy="592693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313043" y="213024"/>
            <a:ext cx="747031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花蓮縣宜昌國小</a:t>
            </a:r>
            <a:r>
              <a:rPr lang="en-US" altLang="zh-TW" sz="2400" dirty="0" smtClean="0">
                <a:solidFill>
                  <a:srgbClr val="FF0000"/>
                </a:solidFill>
              </a:rPr>
              <a:t>109</a:t>
            </a:r>
            <a:r>
              <a:rPr lang="zh-TW" altLang="en-US" sz="2400" dirty="0" smtClean="0">
                <a:solidFill>
                  <a:srgbClr val="FF0000"/>
                </a:solidFill>
              </a:rPr>
              <a:t>學年度第一學期交通安全教育宣導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 bwMode="auto">
          <a:xfrm>
            <a:off x="1273829" y="1772689"/>
            <a:ext cx="2878524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defRPr>
            </a:lvl9pPr>
          </a:lstStyle>
          <a:p>
            <a:r>
              <a:rPr lang="zh-TW" altLang="en-US" kern="0" dirty="0" smtClean="0">
                <a:solidFill>
                  <a:srgbClr val="7030A0"/>
                </a:solidFill>
              </a:rPr>
              <a:t>影片</a:t>
            </a:r>
            <a:r>
              <a:rPr lang="zh-TW" altLang="en-US" kern="0" dirty="0">
                <a:solidFill>
                  <a:srgbClr val="7030A0"/>
                </a:solidFill>
              </a:rPr>
              <a:t>欣賞</a:t>
            </a:r>
          </a:p>
        </p:txBody>
      </p:sp>
    </p:spTree>
    <p:extLst>
      <p:ext uri="{BB962C8B-B14F-4D97-AF65-F5344CB8AC3E}">
        <p14:creationId xmlns:p14="http://schemas.microsoft.com/office/powerpoint/2010/main" val="3385225088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685</Words>
  <Application>Microsoft Office PowerPoint</Application>
  <PresentationFormat>寬螢幕</PresentationFormat>
  <Paragraphs>82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17</vt:i4>
      </vt:variant>
    </vt:vector>
  </HeadingPairs>
  <TitlesOfParts>
    <vt:vector size="26" baseType="lpstr">
      <vt:lpstr>文鼎新粗黑</vt:lpstr>
      <vt:lpstr>新細明體</vt:lpstr>
      <vt:lpstr>標楷體</vt:lpstr>
      <vt:lpstr>Arial</vt:lpstr>
      <vt:lpstr>Calibri</vt:lpstr>
      <vt:lpstr>Times New Roman</vt:lpstr>
      <vt:lpstr>預設簡報設計</vt:lpstr>
      <vt:lpstr>1_預設簡報設計</vt:lpstr>
      <vt:lpstr>2_預設簡報設計</vt:lpstr>
      <vt:lpstr>花蓮縣吉安鄉宜昌國民小學</vt:lpstr>
      <vt:lpstr>校區周邊交通環境</vt:lpstr>
      <vt:lpstr>學生上、放學路線圖</vt:lpstr>
      <vt:lpstr>參、交通安全與輔導</vt:lpstr>
      <vt:lpstr>學生路隊規劃</vt:lpstr>
      <vt:lpstr>路隊行進注意事項</vt:lpstr>
      <vt:lpstr>路隊行進注意事項</vt:lpstr>
      <vt:lpstr>最新交通政策</vt:lpstr>
      <vt:lpstr>最新交通政策</vt:lpstr>
      <vt:lpstr>最新交通政策</vt:lpstr>
      <vt:lpstr>PowerPoint 簡報</vt:lpstr>
      <vt:lpstr>PowerPoint 簡報</vt:lpstr>
      <vt:lpstr>PowerPoint 簡報</vt:lpstr>
      <vt:lpstr>PowerPoint 簡報</vt:lpstr>
      <vt:lpstr>PowerPoint 簡報</vt:lpstr>
      <vt:lpstr>交通安全入口網中文公播版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41</cp:revision>
  <dcterms:created xsi:type="dcterms:W3CDTF">2020-08-25T06:25:36Z</dcterms:created>
  <dcterms:modified xsi:type="dcterms:W3CDTF">2020-09-03T02:41:42Z</dcterms:modified>
</cp:coreProperties>
</file>