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1022" r:id="rId2"/>
    <p:sldId id="1245" r:id="rId3"/>
    <p:sldId id="1126" r:id="rId4"/>
    <p:sldId id="1254" r:id="rId5"/>
    <p:sldId id="1252" r:id="rId6"/>
    <p:sldId id="1167" r:id="rId7"/>
    <p:sldId id="1218" r:id="rId8"/>
    <p:sldId id="1210" r:id="rId9"/>
    <p:sldId id="1247" r:id="rId10"/>
    <p:sldId id="1215" r:id="rId11"/>
    <p:sldId id="1223" r:id="rId12"/>
    <p:sldId id="1248" r:id="rId13"/>
    <p:sldId id="1225" r:id="rId14"/>
    <p:sldId id="1244" r:id="rId15"/>
    <p:sldId id="1229" r:id="rId16"/>
    <p:sldId id="1253" r:id="rId17"/>
    <p:sldId id="1228" r:id="rId18"/>
    <p:sldId id="1230" r:id="rId19"/>
    <p:sldId id="1251" r:id="rId20"/>
  </p:sldIdLst>
  <p:sldSz cx="12192000" cy="6858000"/>
  <p:notesSz cx="9866313" cy="67357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DFB"/>
    <a:srgbClr val="FEB2B2"/>
    <a:srgbClr val="FFCCCC"/>
    <a:srgbClr val="E74349"/>
    <a:srgbClr val="C5F0FF"/>
    <a:srgbClr val="90D9FA"/>
    <a:srgbClr val="FFFCFE"/>
    <a:srgbClr val="D5B8EA"/>
    <a:srgbClr val="FF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802" autoAdjust="0"/>
  </p:normalViewPr>
  <p:slideViewPr>
    <p:cSldViewPr snapToGrid="0">
      <p:cViewPr varScale="1">
        <p:scale>
          <a:sx n="75" d="100"/>
          <a:sy n="75" d="100"/>
        </p:scale>
        <p:origin x="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386"/>
    </p:cViewPr>
  </p:sorterViewPr>
  <p:notesViewPr>
    <p:cSldViewPr snapToGrid="0">
      <p:cViewPr varScale="1">
        <p:scale>
          <a:sx n="74" d="100"/>
          <a:sy n="74" d="100"/>
        </p:scale>
        <p:origin x="7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554AD-3CF2-4D73-B087-F9CA151BD4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A11ABBD-5770-4BDB-857E-3C9B69928B5F}">
      <dgm:prSet custT="1"/>
      <dgm:spPr>
        <a:xfrm>
          <a:off x="0" y="1603"/>
          <a:ext cx="8054885" cy="924665"/>
        </a:xfrm>
        <a:prstGeom prst="roundRect">
          <a:avLst/>
        </a:prstGeom>
        <a:solidFill>
          <a:srgbClr val="81B5A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1.</a:t>
          </a:r>
          <a:r>
            <a:rPr lang="zh-TW" altLang="en-US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覺察疫情對生命安全產生的傷害</a:t>
          </a:r>
        </a:p>
      </dgm:t>
    </dgm:pt>
    <dgm:pt modelId="{90427E2A-E35A-433D-AD35-55B3B250683D}" type="parTrans" cxnId="{8868F9EF-1D62-4767-A70A-2E762904B6D5}">
      <dgm:prSet/>
      <dgm:spPr/>
      <dgm:t>
        <a:bodyPr/>
        <a:lstStyle/>
        <a:p>
          <a:endParaRPr lang="zh-TW" altLang="en-US" sz="36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E7D40E-6F3D-45B9-AFDA-79089412E83A}" type="sibTrans" cxnId="{8868F9EF-1D62-4767-A70A-2E762904B6D5}">
      <dgm:prSet/>
      <dgm:spPr/>
      <dgm:t>
        <a:bodyPr/>
        <a:lstStyle/>
        <a:p>
          <a:endParaRPr lang="zh-TW" altLang="en-US" sz="36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1E60B1-BE05-45B1-971C-DCBDD83DBC5B}">
      <dgm:prSet custT="1"/>
      <dgm:spPr>
        <a:xfrm>
          <a:off x="0" y="938123"/>
          <a:ext cx="8054885" cy="924665"/>
        </a:xfrm>
        <a:prstGeom prst="roundRect">
          <a:avLst/>
        </a:prstGeom>
        <a:solidFill>
          <a:srgbClr val="008000">
            <a:hueOff val="-3600000"/>
            <a:satOff val="-50000"/>
            <a:lumOff val="3745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2.</a:t>
          </a:r>
          <a:r>
            <a:rPr lang="zh-TW" altLang="en-US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理解並分析政府防疫措施對人權的保障及可能造成之傷害</a:t>
          </a:r>
        </a:p>
      </dgm:t>
    </dgm:pt>
    <dgm:pt modelId="{285293FB-E401-401A-91ED-1475E3DD8E00}" type="parTrans" cxnId="{50E00B24-6559-450E-BDF9-9ACAE77A5A80}">
      <dgm:prSet/>
      <dgm:spPr/>
      <dgm:t>
        <a:bodyPr/>
        <a:lstStyle/>
        <a:p>
          <a:endParaRPr lang="zh-TW" altLang="en-US" sz="36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4B902B-FE30-43FD-A914-702FF9B60B7B}" type="sibTrans" cxnId="{50E00B24-6559-450E-BDF9-9ACAE77A5A80}">
      <dgm:prSet/>
      <dgm:spPr/>
      <dgm:t>
        <a:bodyPr/>
        <a:lstStyle/>
        <a:p>
          <a:endParaRPr lang="zh-TW" altLang="en-US" sz="36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093EFA-2544-4EB6-ABE4-DB3AB2449EEF}">
      <dgm:prSet custT="1"/>
      <dgm:spPr>
        <a:xfrm>
          <a:off x="0" y="1874644"/>
          <a:ext cx="8054885" cy="924665"/>
        </a:xfrm>
        <a:prstGeom prst="roundRect">
          <a:avLst/>
        </a:prstGeom>
        <a:solidFill>
          <a:srgbClr val="D5B8E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3.</a:t>
          </a:r>
          <a:r>
            <a:rPr lang="zh-TW" altLang="en-US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提出如何善盡個人防疫責任</a:t>
          </a:r>
        </a:p>
      </dgm:t>
    </dgm:pt>
    <dgm:pt modelId="{8083C09F-C02D-419B-8ABF-7B81804DC286}" type="parTrans" cxnId="{6CD8B26D-909E-4590-B420-25089987B592}">
      <dgm:prSet/>
      <dgm:spPr/>
      <dgm:t>
        <a:bodyPr/>
        <a:lstStyle/>
        <a:p>
          <a:endParaRPr lang="zh-TW" altLang="en-US" sz="36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59F69F-7866-4238-8444-D4D925921449}" type="sibTrans" cxnId="{6CD8B26D-909E-4590-B420-25089987B592}">
      <dgm:prSet/>
      <dgm:spPr/>
      <dgm:t>
        <a:bodyPr/>
        <a:lstStyle/>
        <a:p>
          <a:endParaRPr lang="zh-TW" altLang="en-US" sz="3600" b="1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101618-1DB0-4CBF-A4CB-8FB64718B114}">
      <dgm:prSet custT="1"/>
      <dgm:spPr>
        <a:xfrm>
          <a:off x="0" y="1874644"/>
          <a:ext cx="8054885" cy="924665"/>
        </a:xfr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TW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4.</a:t>
          </a:r>
          <a:r>
            <a:rPr lang="zh-TW" altLang="en-US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</a:t>
          </a:r>
          <a:r>
            <a:rPr lang="zh-TW" altLang="zh-TW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對因防疫措施受到傷害的人權</a:t>
          </a:r>
          <a:r>
            <a:rPr lang="zh-TW" altLang="en-US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提出</a:t>
          </a:r>
          <a:r>
            <a:rPr lang="zh-TW" altLang="zh-TW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發聲的行動</a:t>
          </a:r>
          <a:r>
            <a:rPr lang="zh-TW" altLang="en-US" sz="3600" b="1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計畫</a:t>
          </a:r>
        </a:p>
      </dgm:t>
    </dgm:pt>
    <dgm:pt modelId="{813E122B-560E-46A3-9D2F-4E23A3D58239}" type="parTrans" cxnId="{2CFDA89E-186B-49AA-8DDC-0F4770B092F9}">
      <dgm:prSet/>
      <dgm:spPr/>
      <dgm:t>
        <a:bodyPr/>
        <a:lstStyle/>
        <a:p>
          <a:endParaRPr lang="zh-TW" altLang="en-US" sz="3600" b="1">
            <a:effectLst/>
          </a:endParaRPr>
        </a:p>
      </dgm:t>
    </dgm:pt>
    <dgm:pt modelId="{C84474FB-8BAE-42A9-BE77-6DA3B783A62C}" type="sibTrans" cxnId="{2CFDA89E-186B-49AA-8DDC-0F4770B092F9}">
      <dgm:prSet/>
      <dgm:spPr/>
      <dgm:t>
        <a:bodyPr/>
        <a:lstStyle/>
        <a:p>
          <a:endParaRPr lang="zh-TW" altLang="en-US" sz="3600" b="1">
            <a:effectLst/>
          </a:endParaRPr>
        </a:p>
      </dgm:t>
    </dgm:pt>
    <dgm:pt modelId="{0FF2074C-BD5E-432B-872B-C91606827EA6}" type="pres">
      <dgm:prSet presAssocID="{742554AD-3CF2-4D73-B087-F9CA151BD4C9}" presName="linear" presStyleCnt="0">
        <dgm:presLayoutVars>
          <dgm:animLvl val="lvl"/>
          <dgm:resizeHandles val="exact"/>
        </dgm:presLayoutVars>
      </dgm:prSet>
      <dgm:spPr/>
    </dgm:pt>
    <dgm:pt modelId="{69488C01-BED2-4579-A014-DA30341B1D90}" type="pres">
      <dgm:prSet presAssocID="{0A11ABBD-5770-4BDB-857E-3C9B69928B5F}" presName="parentText" presStyleLbl="node1" presStyleIdx="0" presStyleCnt="4" custScaleY="73736" custLinFactNeighborX="497" custLinFactNeighborY="-18091">
        <dgm:presLayoutVars>
          <dgm:chMax val="0"/>
          <dgm:bulletEnabled val="1"/>
        </dgm:presLayoutVars>
      </dgm:prSet>
      <dgm:spPr/>
    </dgm:pt>
    <dgm:pt modelId="{EA7441AD-6F9D-4AD9-A800-5289485B1AF1}" type="pres">
      <dgm:prSet presAssocID="{B6E7D40E-6F3D-45B9-AFDA-79089412E83A}" presName="spacer" presStyleCnt="0"/>
      <dgm:spPr/>
    </dgm:pt>
    <dgm:pt modelId="{AC2FB1F4-AE8C-4884-8AA2-FEBBEC5F6A24}" type="pres">
      <dgm:prSet presAssocID="{891E60B1-BE05-45B1-971C-DCBDD83DBC5B}" presName="parentText" presStyleLbl="node1" presStyleIdx="1" presStyleCnt="4" custScaleY="97258" custLinFactNeighborX="372">
        <dgm:presLayoutVars>
          <dgm:chMax val="0"/>
          <dgm:bulletEnabled val="1"/>
        </dgm:presLayoutVars>
      </dgm:prSet>
      <dgm:spPr/>
    </dgm:pt>
    <dgm:pt modelId="{7B82F50C-4212-4048-AAFE-78F2F073D6EA}" type="pres">
      <dgm:prSet presAssocID="{2B4B902B-FE30-43FD-A914-702FF9B60B7B}" presName="spacer" presStyleCnt="0"/>
      <dgm:spPr/>
    </dgm:pt>
    <dgm:pt modelId="{B3EFF464-A3B4-41F6-B03E-7B6D25491E2E}" type="pres">
      <dgm:prSet presAssocID="{2B093EFA-2544-4EB6-ABE4-DB3AB2449EEF}" presName="parentText" presStyleLbl="node1" presStyleIdx="2" presStyleCnt="4" custScaleX="100873" custScaleY="78892" custLinFactY="646" custLinFactNeighborX="-1689" custLinFactNeighborY="100000">
        <dgm:presLayoutVars>
          <dgm:chMax val="0"/>
          <dgm:bulletEnabled val="1"/>
        </dgm:presLayoutVars>
      </dgm:prSet>
      <dgm:spPr/>
    </dgm:pt>
    <dgm:pt modelId="{5619C381-A02C-4B22-85EB-DA0102FBE5B2}" type="pres">
      <dgm:prSet presAssocID="{0F59F69F-7866-4238-8444-D4D925921449}" presName="spacer" presStyleCnt="0"/>
      <dgm:spPr/>
    </dgm:pt>
    <dgm:pt modelId="{DCE49B93-9C63-4488-B303-41F5AFF017DD}" type="pres">
      <dgm:prSet presAssocID="{1E101618-1DB0-4CBF-A4CB-8FB64718B114}" presName="parentText" presStyleLbl="node1" presStyleIdx="3" presStyleCnt="4" custScaleY="91779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486AF407-315C-4607-BB7D-22A2D8466742}" type="presOf" srcId="{2B093EFA-2544-4EB6-ABE4-DB3AB2449EEF}" destId="{B3EFF464-A3B4-41F6-B03E-7B6D25491E2E}" srcOrd="0" destOrd="0" presId="urn:microsoft.com/office/officeart/2005/8/layout/vList2"/>
    <dgm:cxn modelId="{0A74DC0E-EBB9-4ABC-9487-3138A0AC2EDD}" type="presOf" srcId="{0A11ABBD-5770-4BDB-857E-3C9B69928B5F}" destId="{69488C01-BED2-4579-A014-DA30341B1D90}" srcOrd="0" destOrd="0" presId="urn:microsoft.com/office/officeart/2005/8/layout/vList2"/>
    <dgm:cxn modelId="{50E00B24-6559-450E-BDF9-9ACAE77A5A80}" srcId="{742554AD-3CF2-4D73-B087-F9CA151BD4C9}" destId="{891E60B1-BE05-45B1-971C-DCBDD83DBC5B}" srcOrd="1" destOrd="0" parTransId="{285293FB-E401-401A-91ED-1475E3DD8E00}" sibTransId="{2B4B902B-FE30-43FD-A914-702FF9B60B7B}"/>
    <dgm:cxn modelId="{5271D647-5F1E-4F3F-9C37-201129A36F6F}" type="presOf" srcId="{1E101618-1DB0-4CBF-A4CB-8FB64718B114}" destId="{DCE49B93-9C63-4488-B303-41F5AFF017DD}" srcOrd="0" destOrd="0" presId="urn:microsoft.com/office/officeart/2005/8/layout/vList2"/>
    <dgm:cxn modelId="{6CD8B26D-909E-4590-B420-25089987B592}" srcId="{742554AD-3CF2-4D73-B087-F9CA151BD4C9}" destId="{2B093EFA-2544-4EB6-ABE4-DB3AB2449EEF}" srcOrd="2" destOrd="0" parTransId="{8083C09F-C02D-419B-8ABF-7B81804DC286}" sibTransId="{0F59F69F-7866-4238-8444-D4D925921449}"/>
    <dgm:cxn modelId="{E1A90478-0032-4F0E-91AF-4B7040ECFBBE}" type="presOf" srcId="{891E60B1-BE05-45B1-971C-DCBDD83DBC5B}" destId="{AC2FB1F4-AE8C-4884-8AA2-FEBBEC5F6A24}" srcOrd="0" destOrd="0" presId="urn:microsoft.com/office/officeart/2005/8/layout/vList2"/>
    <dgm:cxn modelId="{10BD417D-C631-4DC8-AD7C-E1EB79715036}" type="presOf" srcId="{742554AD-3CF2-4D73-B087-F9CA151BD4C9}" destId="{0FF2074C-BD5E-432B-872B-C91606827EA6}" srcOrd="0" destOrd="0" presId="urn:microsoft.com/office/officeart/2005/8/layout/vList2"/>
    <dgm:cxn modelId="{2CFDA89E-186B-49AA-8DDC-0F4770B092F9}" srcId="{742554AD-3CF2-4D73-B087-F9CA151BD4C9}" destId="{1E101618-1DB0-4CBF-A4CB-8FB64718B114}" srcOrd="3" destOrd="0" parTransId="{813E122B-560E-46A3-9D2F-4E23A3D58239}" sibTransId="{C84474FB-8BAE-42A9-BE77-6DA3B783A62C}"/>
    <dgm:cxn modelId="{8868F9EF-1D62-4767-A70A-2E762904B6D5}" srcId="{742554AD-3CF2-4D73-B087-F9CA151BD4C9}" destId="{0A11ABBD-5770-4BDB-857E-3C9B69928B5F}" srcOrd="0" destOrd="0" parTransId="{90427E2A-E35A-433D-AD35-55B3B250683D}" sibTransId="{B6E7D40E-6F3D-45B9-AFDA-79089412E83A}"/>
    <dgm:cxn modelId="{01053A45-CC07-4108-BEDE-38B9ECF95B89}" type="presParOf" srcId="{0FF2074C-BD5E-432B-872B-C91606827EA6}" destId="{69488C01-BED2-4579-A014-DA30341B1D90}" srcOrd="0" destOrd="0" presId="urn:microsoft.com/office/officeart/2005/8/layout/vList2"/>
    <dgm:cxn modelId="{5AFD2751-9FBB-4E4F-870E-658B3C63827B}" type="presParOf" srcId="{0FF2074C-BD5E-432B-872B-C91606827EA6}" destId="{EA7441AD-6F9D-4AD9-A800-5289485B1AF1}" srcOrd="1" destOrd="0" presId="urn:microsoft.com/office/officeart/2005/8/layout/vList2"/>
    <dgm:cxn modelId="{FC04D099-8159-4C23-B271-49D49E3B42CF}" type="presParOf" srcId="{0FF2074C-BD5E-432B-872B-C91606827EA6}" destId="{AC2FB1F4-AE8C-4884-8AA2-FEBBEC5F6A24}" srcOrd="2" destOrd="0" presId="urn:microsoft.com/office/officeart/2005/8/layout/vList2"/>
    <dgm:cxn modelId="{C6A44E86-17BC-4C81-A4AA-1A09CB879444}" type="presParOf" srcId="{0FF2074C-BD5E-432B-872B-C91606827EA6}" destId="{7B82F50C-4212-4048-AAFE-78F2F073D6EA}" srcOrd="3" destOrd="0" presId="urn:microsoft.com/office/officeart/2005/8/layout/vList2"/>
    <dgm:cxn modelId="{46403873-6ACF-41FB-914B-1CEE10E4F9D4}" type="presParOf" srcId="{0FF2074C-BD5E-432B-872B-C91606827EA6}" destId="{B3EFF464-A3B4-41F6-B03E-7B6D25491E2E}" srcOrd="4" destOrd="0" presId="urn:microsoft.com/office/officeart/2005/8/layout/vList2"/>
    <dgm:cxn modelId="{7DF7E010-E3A3-42F7-8D6B-ED4E464B5CF9}" type="presParOf" srcId="{0FF2074C-BD5E-432B-872B-C91606827EA6}" destId="{5619C381-A02C-4B22-85EB-DA0102FBE5B2}" srcOrd="5" destOrd="0" presId="urn:microsoft.com/office/officeart/2005/8/layout/vList2"/>
    <dgm:cxn modelId="{8C91B0FC-5C95-4A1A-9239-7B2CEE562DD3}" type="presParOf" srcId="{0FF2074C-BD5E-432B-872B-C91606827EA6}" destId="{DCE49B93-9C63-4488-B303-41F5AFF017DD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88C01-BED2-4579-A014-DA30341B1D90}">
      <dsp:nvSpPr>
        <dsp:cNvPr id="0" name=""/>
        <dsp:cNvSpPr/>
      </dsp:nvSpPr>
      <dsp:spPr>
        <a:xfrm>
          <a:off x="0" y="0"/>
          <a:ext cx="9005065" cy="1022339"/>
        </a:xfrm>
        <a:prstGeom prst="roundRect">
          <a:avLst/>
        </a:prstGeom>
        <a:solidFill>
          <a:srgbClr val="81B5A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1.</a:t>
          </a:r>
          <a:r>
            <a:rPr lang="zh-TW" altLang="en-US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覺察疫情對生命安全產生的傷害</a:t>
          </a:r>
        </a:p>
      </dsp:txBody>
      <dsp:txXfrm>
        <a:off x="49906" y="49906"/>
        <a:ext cx="8905253" cy="922527"/>
      </dsp:txXfrm>
    </dsp:sp>
    <dsp:sp modelId="{AC2FB1F4-AE8C-4884-8AA2-FEBBEC5F6A24}">
      <dsp:nvSpPr>
        <dsp:cNvPr id="0" name=""/>
        <dsp:cNvSpPr/>
      </dsp:nvSpPr>
      <dsp:spPr>
        <a:xfrm>
          <a:off x="0" y="1032958"/>
          <a:ext cx="9005065" cy="1348469"/>
        </a:xfrm>
        <a:prstGeom prst="roundRect">
          <a:avLst/>
        </a:prstGeom>
        <a:solidFill>
          <a:srgbClr val="008000">
            <a:hueOff val="-3600000"/>
            <a:satOff val="-50000"/>
            <a:lumOff val="3745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2.</a:t>
          </a:r>
          <a:r>
            <a:rPr lang="zh-TW" altLang="en-US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理解並分析政府防疫措施對人權的保障及可能造成之傷害</a:t>
          </a:r>
        </a:p>
      </dsp:txBody>
      <dsp:txXfrm>
        <a:off x="65827" y="1098785"/>
        <a:ext cx="8873411" cy="1216815"/>
      </dsp:txXfrm>
    </dsp:sp>
    <dsp:sp modelId="{B3EFF464-A3B4-41F6-B03E-7B6D25491E2E}">
      <dsp:nvSpPr>
        <dsp:cNvPr id="0" name=""/>
        <dsp:cNvSpPr/>
      </dsp:nvSpPr>
      <dsp:spPr>
        <a:xfrm>
          <a:off x="0" y="2408872"/>
          <a:ext cx="9005065" cy="1093826"/>
        </a:xfrm>
        <a:prstGeom prst="roundRect">
          <a:avLst/>
        </a:prstGeom>
        <a:solidFill>
          <a:srgbClr val="D5B8E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3.</a:t>
          </a:r>
          <a:r>
            <a:rPr lang="zh-TW" altLang="en-US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提出如何善盡個人防疫責任</a:t>
          </a:r>
        </a:p>
      </dsp:txBody>
      <dsp:txXfrm>
        <a:off x="53396" y="2462268"/>
        <a:ext cx="8898273" cy="987034"/>
      </dsp:txXfrm>
    </dsp:sp>
    <dsp:sp modelId="{DCE49B93-9C63-4488-B303-41F5AFF017DD}">
      <dsp:nvSpPr>
        <dsp:cNvPr id="0" name=""/>
        <dsp:cNvSpPr/>
      </dsp:nvSpPr>
      <dsp:spPr>
        <a:xfrm>
          <a:off x="0" y="3493742"/>
          <a:ext cx="9005065" cy="127250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4.</a:t>
          </a:r>
          <a:r>
            <a:rPr lang="zh-TW" altLang="en-US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</a:t>
          </a:r>
          <a:r>
            <a:rPr lang="zh-TW" altLang="zh-TW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對因防疫措施受到傷害的人權</a:t>
          </a:r>
          <a:r>
            <a:rPr lang="zh-TW" altLang="en-US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提出</a:t>
          </a:r>
          <a:r>
            <a:rPr lang="zh-TW" altLang="zh-TW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發聲的行動</a:t>
          </a:r>
          <a:r>
            <a:rPr lang="zh-TW" altLang="en-US" sz="3600" b="1" kern="1200" dirty="0"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計畫</a:t>
          </a:r>
        </a:p>
      </dsp:txBody>
      <dsp:txXfrm>
        <a:off x="62118" y="3555860"/>
        <a:ext cx="8880829" cy="114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4A36-705F-4E08-BE19-2FE1D5535005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6A595-7FE0-4BA6-8327-F16AC67AB9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88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w.com.tw/article/509965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68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各組一張分組學習單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1.</a:t>
            </a:r>
            <a:r>
              <a:rPr lang="zh-TW" altLang="en-US" dirty="0"/>
              <a:t>各小組選一項防疫措施</a:t>
            </a:r>
            <a:r>
              <a:rPr lang="en-US" altLang="zh-TW" dirty="0"/>
              <a:t>(</a:t>
            </a:r>
            <a:r>
              <a:rPr lang="zh-TW" altLang="en-US" dirty="0"/>
              <a:t>盡量每一組選不同的防疫措施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dirty="0"/>
              <a:t>分組討論採取這一項防疫措施對大家的好處，及對大家的造成的限制</a:t>
            </a:r>
            <a:r>
              <a:rPr lang="en-US" altLang="zh-TW" dirty="0"/>
              <a:t>(</a:t>
            </a:r>
            <a:r>
              <a:rPr lang="zh-TW" altLang="en-US" dirty="0"/>
              <a:t>壞處、付出的代價</a:t>
            </a:r>
            <a:r>
              <a:rPr lang="en-US" altLang="zh-TW" dirty="0"/>
              <a:t>)</a:t>
            </a:r>
            <a:r>
              <a:rPr lang="zh-TW" altLang="en-US" dirty="0"/>
              <a:t>，可說明理由，並完成學習單。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3.</a:t>
            </a:r>
            <a:r>
              <a:rPr lang="zh-TW" altLang="en-US" dirty="0"/>
              <a:t>小組討論後，和全班分享討論結果。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3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師可先請學生看看圖片有沒有哪裡不太恰當，說明圖片，進入許多展館餐廳飯店機關等都要實名登記基本資料，例如畫面呈現的北投泡腳池新聞，登記時會有人在旁邊看，資料就這樣直接攤開在桌面上，那麼多人都看得到別人的基本資料</a:t>
            </a:r>
            <a:r>
              <a:rPr lang="en-US" altLang="zh-TW" dirty="0"/>
              <a:t>(</a:t>
            </a:r>
            <a:r>
              <a:rPr lang="zh-TW" altLang="en-US" dirty="0"/>
              <a:t>自己的也被別人看到了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8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0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各組一張分組學習單，延續上一題進行討論。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1.</a:t>
            </a:r>
            <a:r>
              <a:rPr lang="zh-TW" altLang="en-US" dirty="0"/>
              <a:t> 分組討論，進一步思考，這項防疫措施保障了什麼人權、可能傷害什麼人權，衝突發生後衡量做出什麼決定，說明理由，並完成學習單。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dirty="0"/>
              <a:t> 小組討論後，和全班分享討論結果。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510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69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教師發問，請學生隨意舉手說出看法。</a:t>
            </a:r>
            <a:endParaRPr lang="en-US" altLang="zh-TW" dirty="0"/>
          </a:p>
          <a:p>
            <a:r>
              <a:rPr lang="zh-TW" altLang="en-US" dirty="0"/>
              <a:t>完成</a:t>
            </a:r>
            <a:r>
              <a:rPr lang="en-US" altLang="zh-TW" dirty="0"/>
              <a:t>(</a:t>
            </a:r>
            <a:r>
              <a:rPr lang="zh-TW" altLang="en-US" dirty="0"/>
              <a:t>支持合理防疫措施，守護人權，就從我開始！</a:t>
            </a:r>
            <a:r>
              <a:rPr lang="en-US" altLang="zh-TW" dirty="0"/>
              <a:t>)</a:t>
            </a:r>
            <a:r>
              <a:rPr lang="zh-TW" altLang="en-US" dirty="0"/>
              <a:t>學習單。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A595-7FE0-4BA6-8327-F16AC67AB9B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247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完成個人學習單。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A595-7FE0-4BA6-8327-F16AC67AB9B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130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391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教師簡述做法：我看見、我思考、我行動。</a:t>
            </a:r>
          </a:p>
          <a:p>
            <a:r>
              <a:rPr lang="zh-TW" altLang="en-US" dirty="0"/>
              <a:t>請學生說出自己可能採取的行動計畫。</a:t>
            </a:r>
          </a:p>
          <a:p>
            <a:endParaRPr lang="en-US" altLang="zh-TW" dirty="0"/>
          </a:p>
          <a:p>
            <a:r>
              <a:rPr lang="zh-TW" altLang="en-US"/>
              <a:t>教師可</a:t>
            </a:r>
            <a:r>
              <a:rPr lang="zh-TW" altLang="en-US" dirty="0"/>
              <a:t>利用下一節課引導學生進行正面發聲行動。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6A595-7FE0-4BA6-8327-F16AC67AB9B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5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請學生說說自己可能採取的行動計畫。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圖片引自</a:t>
            </a:r>
            <a:r>
              <a:rPr lang="en-US" altLang="zh-TW" dirty="0"/>
              <a:t>https://pixabay.com/illustrations/volunteers-hands-voluntary-wrap-601662/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A595-7FE0-4BA6-8327-F16AC67AB9B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15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學生分成</a:t>
            </a:r>
            <a:r>
              <a:rPr lang="en-US" altLang="zh-TW" dirty="0"/>
              <a:t>4-5</a:t>
            </a:r>
            <a:r>
              <a:rPr lang="zh-TW" altLang="en-US" dirty="0"/>
              <a:t>組</a:t>
            </a:r>
            <a:r>
              <a:rPr lang="en-US" altLang="zh-TW" dirty="0"/>
              <a:t>(</a:t>
            </a:r>
            <a:r>
              <a:rPr lang="zh-TW" altLang="en-US" dirty="0"/>
              <a:t>每組約</a:t>
            </a:r>
            <a:r>
              <a:rPr lang="en-US" altLang="zh-TW" dirty="0"/>
              <a:t>4-5</a:t>
            </a:r>
            <a:r>
              <a:rPr lang="zh-TW" altLang="en-US" dirty="0"/>
              <a:t>人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學習主題：人權與責任</a:t>
            </a:r>
            <a:endParaRPr lang="en-US" altLang="zh-TW" dirty="0"/>
          </a:p>
          <a:p>
            <a:r>
              <a:rPr lang="zh-TW" altLang="en-US" dirty="0"/>
              <a:t>實質內涵：人</a:t>
            </a:r>
            <a:r>
              <a:rPr lang="en-US" altLang="zh-TW" dirty="0"/>
              <a:t>E2</a:t>
            </a:r>
            <a:r>
              <a:rPr lang="zh-TW" altLang="en-US" dirty="0"/>
              <a:t>關心周遭不公平的事件，並提出改善的想法。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0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教師問全班，學生隨意舉手回答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當時臺灣採取 延後開學 的措施</a:t>
            </a:r>
            <a:endParaRPr lang="en-US" altLang="zh-TW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https://www.cw.com.tw/article/5099654</a:t>
            </a:r>
            <a:endParaRPr lang="en-US" altLang="zh-TW" sz="1800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疫情衝擊全球停課潮  彭博社：不停課成功案例非台灣莫屬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彭博社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報導描述，台灣不但沒有停課，也沒有出現確診案例激增的現象。主要原因為台灣防疫部署快速，是最早禁止武漢與中國班機的國家之一。台灣更延長寒假至二月底，在口罩配給與嚴格的隔離政策下，截至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4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日為止，台灣的確診案例數仍在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400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人以下。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彭博社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報導寫，「自從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2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25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日開學以來，台灣上課並沒有被中斷，但防疫的措施更加積極。」未停課的台灣對出入校園有更嚴格的管制，並且一律要求學生在入校時測量體溫。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然而報導並未提及，台灣在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3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19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日出現了第一所，因為累計兩例新冠肺炎確診案例而被迫停課的高中。而高等教育也不能完全避免疫情影響，台灣師範大學在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3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31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日證實了第一名學生確診案例。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面對嚴峻疫情，台灣防疫表現深受國際讚譽，但眼看全球疫情暫無緩和跡象，台灣也無法鬆懈防疫的長期抗爭。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02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對於</a:t>
            </a:r>
            <a:r>
              <a:rPr lang="en-US" altLang="zh-TW" dirty="0"/>
              <a:t>COVID-19(</a:t>
            </a:r>
            <a:r>
              <a:rPr lang="zh-TW" altLang="en-US" dirty="0"/>
              <a:t>武漢肺炎</a:t>
            </a:r>
            <a:r>
              <a:rPr lang="en-US" altLang="zh-TW" dirty="0"/>
              <a:t>)</a:t>
            </a:r>
            <a:r>
              <a:rPr lang="zh-TW" altLang="en-US" dirty="0"/>
              <a:t>，你觀察到哪些現況，請學生簡單說出看到什麼聽到什麼及感受到什麼，以覺察在生活中疫情對生命安全產生的傷害。</a:t>
            </a:r>
          </a:p>
          <a:p>
            <a:r>
              <a:rPr lang="zh-TW" altLang="en-US" dirty="0"/>
              <a:t>   * 國內外新聞報導畫面、</a:t>
            </a:r>
          </a:p>
          <a:p>
            <a:r>
              <a:rPr lang="zh-TW" altLang="en-US" dirty="0"/>
              <a:t>   * 防疫人員</a:t>
            </a:r>
            <a:r>
              <a:rPr lang="en-US" altLang="zh-TW" dirty="0"/>
              <a:t>/</a:t>
            </a:r>
            <a:r>
              <a:rPr lang="zh-TW" altLang="en-US" dirty="0"/>
              <a:t>官員</a:t>
            </a:r>
            <a:r>
              <a:rPr lang="en-US" altLang="zh-TW" dirty="0"/>
              <a:t>/</a:t>
            </a:r>
            <a:r>
              <a:rPr lang="zh-TW" altLang="en-US" dirty="0"/>
              <a:t>政治人物 說了什麼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   * </a:t>
            </a:r>
            <a:r>
              <a:rPr lang="zh-TW" altLang="en-US" dirty="0"/>
              <a:t>國外媒體 </a:t>
            </a:r>
            <a:r>
              <a:rPr lang="en-US" altLang="zh-TW" dirty="0"/>
              <a:t>/ </a:t>
            </a:r>
            <a:r>
              <a:rPr lang="zh-TW" altLang="en-US" dirty="0"/>
              <a:t>國際組織 說了什麼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   * </a:t>
            </a:r>
            <a:r>
              <a:rPr lang="zh-TW" altLang="en-US" dirty="0"/>
              <a:t>你在街上看到哪些景象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   * </a:t>
            </a:r>
            <a:r>
              <a:rPr lang="zh-TW" altLang="en-US" dirty="0"/>
              <a:t>別人談到疫情時，說了些什麼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   * </a:t>
            </a:r>
            <a:r>
              <a:rPr lang="zh-TW" altLang="en-US" dirty="0"/>
              <a:t>你和家人的生活有哪些不同？</a:t>
            </a:r>
            <a:r>
              <a:rPr lang="en-US" altLang="zh-TW" dirty="0"/>
              <a:t>……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全球大流行：傳染病在多個國家出現重大且持續的人傳人狀況。換句話說，「全球大流行」就是指「流行病」在全世界蔓延的狀況。</a:t>
            </a:r>
            <a:r>
              <a:rPr lang="en-US" altLang="zh-TW" dirty="0"/>
              <a:t>https://www.bbc.com/zhongwen/trad/science-51847910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7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對於</a:t>
            </a:r>
            <a:r>
              <a:rPr lang="en-US" altLang="zh-TW" dirty="0"/>
              <a:t>COVID-19</a:t>
            </a:r>
            <a:r>
              <a:rPr lang="zh-TW" altLang="en-US" dirty="0"/>
              <a:t>，你觀察到哪些現況，請學生簡單說出看到什麼聽到什麼及感受到什麼，以覺察在生活中疫情對生命安全產生的傷害。</a:t>
            </a:r>
          </a:p>
          <a:p>
            <a:r>
              <a:rPr lang="zh-TW" altLang="en-US" dirty="0"/>
              <a:t>   * 國內外新聞報導畫面、</a:t>
            </a:r>
          </a:p>
          <a:p>
            <a:r>
              <a:rPr lang="zh-TW" altLang="en-US" dirty="0"/>
              <a:t>   * 防疫人員</a:t>
            </a:r>
            <a:r>
              <a:rPr lang="en-US" altLang="zh-TW" dirty="0"/>
              <a:t>/</a:t>
            </a:r>
            <a:r>
              <a:rPr lang="zh-TW" altLang="en-US" dirty="0"/>
              <a:t>官員</a:t>
            </a:r>
            <a:r>
              <a:rPr lang="en-US" altLang="zh-TW" dirty="0"/>
              <a:t>/</a:t>
            </a:r>
            <a:r>
              <a:rPr lang="zh-TW" altLang="en-US" dirty="0"/>
              <a:t>政治人物 說了什麼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   * </a:t>
            </a:r>
            <a:r>
              <a:rPr lang="zh-TW" altLang="en-US" dirty="0"/>
              <a:t>國外媒體 </a:t>
            </a:r>
            <a:r>
              <a:rPr lang="en-US" altLang="zh-TW" dirty="0"/>
              <a:t>/ </a:t>
            </a:r>
            <a:r>
              <a:rPr lang="zh-TW" altLang="en-US" dirty="0"/>
              <a:t>國際組織 說了什麼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   * </a:t>
            </a:r>
            <a:r>
              <a:rPr lang="zh-TW" altLang="en-US" dirty="0"/>
              <a:t>你在街上看到哪些景象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   * </a:t>
            </a:r>
            <a:r>
              <a:rPr lang="zh-TW" altLang="en-US" dirty="0"/>
              <a:t>別人談到疫情時，說了些什麼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   * </a:t>
            </a:r>
            <a:r>
              <a:rPr lang="zh-TW" altLang="en-US" dirty="0"/>
              <a:t>你和家人的生活有哪些不同？</a:t>
            </a:r>
            <a:r>
              <a:rPr lang="en-US" altLang="zh-TW" dirty="0"/>
              <a:t>……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全球大流行：傳染病在多個國家出現重大且持續的人傳人狀況。換句話說，「全球大流行」就是指「流行病」在全世界蔓延的狀況。</a:t>
            </a:r>
            <a:r>
              <a:rPr lang="en-US" altLang="zh-TW" dirty="0"/>
              <a:t>https://www.bbc.com/zhongwen/trad/science-51847910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63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圖片引自</a:t>
            </a:r>
            <a:r>
              <a:rPr lang="zh-TW" altLang="en-US" sz="1800" b="0" i="0" u="none" strike="noStrike" baseline="0" dirty="0">
                <a:solidFill>
                  <a:srgbClr val="1A1A1A"/>
                </a:solidFill>
                <a:latin typeface="DFBiaoKai-W5-WINP-BF"/>
              </a:rPr>
              <a:t>「當我們童在一起」情緒教育課程</a:t>
            </a:r>
            <a:endParaRPr lang="en-US" altLang="zh-TW" sz="1800" b="0" i="0" u="none" strike="noStrike" baseline="0" dirty="0">
              <a:solidFill>
                <a:srgbClr val="1A1A1A"/>
              </a:solidFill>
              <a:latin typeface="DFBiaoKai-W5-WINP-B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b="0" i="0" u="none" strike="noStrike" baseline="0" dirty="0">
              <a:solidFill>
                <a:srgbClr val="1A1A1A"/>
              </a:solidFill>
              <a:latin typeface="DFBiaoKai-W5-WINP-B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根據聯合國兒童基金會（</a:t>
            </a:r>
            <a:r>
              <a:rPr kumimoji="0" lang="en-US" altLang="zh-TW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Unicef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）在疫情初期的調查，兒童擔心的問題包括：與家人和朋友分離、擔心感染病毒、擔心會死於病毒。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(2020.05.31.)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https://www.bbc.com/zhongwen/trad/world-52833635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武漢肺炎疫情擴散至今，引起的群眾恐慌情緒，讓大家最擔心的事情是什麼？透過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《KEYPO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大數據關鍵引擎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》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：買不到口罩、身邊的人一直咳嗽、買不到酒精消毒、股市大跌、同事從中國大陸回來。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(2020.01.31.)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https://www.bnext.com.tw/article/56419/6-fear-index-about-2019-ncov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你會擔心自己感染新型冠狀病毒肺炎嗎？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(2020.05.12.)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A.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非常擔心，甚至會擔心到睡不著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(7.2%)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。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B.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很擔心，但不影響正常生活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(54.7%)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。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C.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只有一點擔心，還好啦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(31. 7%)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！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D.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完全不會擔心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(6.4%) https://www.mdnkids.com/news/?Serial_NO=116347&amp;fbclid=IwAR3T1Jnao_wwSkHCCxUnERRN8Z60UzFPVCgB9lgE94L2oLs_Kpe6XSntvuE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感染人數多、傳染速度快、傳播開的機會高、致命性是流感的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倍、目前沒有疫苗和解藥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6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台北市立動物園外實名制大排長龍。圖／台北市立動物園提供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北市社教機構 今起實施實名制登記制度。圖</a:t>
            </a:r>
            <a:r>
              <a:rPr lang="en-US" altLang="zh-TW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/20200428 </a:t>
            </a: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公視中晝新聞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altLang="zh-TW" sz="1200" b="0" i="0" u="none" strike="noStrike" kern="1200" dirty="0">
              <a:solidFill>
                <a:srgbClr val="FFFFFF"/>
              </a:solidFill>
              <a:effectLst/>
              <a:latin typeface="Rockwell" panose="02060603020205020403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參考答案：</a:t>
            </a:r>
            <a:endParaRPr lang="en-US" altLang="zh-TW" sz="1200" b="0" i="0" u="none" strike="noStrike" kern="1200" dirty="0">
              <a:solidFill>
                <a:srgbClr val="FFFFFF"/>
              </a:solidFill>
              <a:effectLst/>
              <a:latin typeface="Rockwell" panose="02060603020205020403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https://zh.wikipedia.org/wiki/2019%E5%86%A0%E7%8B%80%E7%97%85%E6%AF%92%E7%97%85%E8%87%BA%E7%81%A3%E7%96%AB%E6%83%85(</a:t>
            </a: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嚴重特殊傳染性肺炎臺灣疫情 維基百科</a:t>
            </a:r>
            <a:r>
              <a:rPr lang="en-US" altLang="zh-TW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)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防疫措施：出入境管制、疫情分級警示、醫療用品管制、撤僑、減少非必要群眾活動、教育、大眾運輸、相關法案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TW" altLang="en-US" sz="1200" b="0" i="0" u="none" strike="noStrike" kern="1200" dirty="0">
              <a:solidFill>
                <a:srgbClr val="FFFFFF"/>
              </a:solidFill>
              <a:effectLst/>
              <a:latin typeface="Rockwell" panose="02060603020205020403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COVID-19</a:t>
            </a: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臺灣防疫關鍵決策網</a:t>
            </a:r>
            <a:r>
              <a:rPr lang="en-US" altLang="zh-TW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https://COVID19.mohw.gov.tw/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altLang="zh-TW" sz="1200" b="0" i="0" u="none" strike="noStrike" kern="1200" dirty="0">
              <a:solidFill>
                <a:srgbClr val="FFFFFF"/>
              </a:solidFill>
              <a:effectLst/>
              <a:latin typeface="Rockwell" panose="02060603020205020403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邊境管制、出入境檢疫隔離：</a:t>
            </a:r>
            <a:r>
              <a:rPr lang="en-US" altLang="zh-TW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(</a:t>
            </a: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邊境管制、禁止所有國際郵輪停靠臺灣港口、禁止旅客登機來台轉機、出入境檢疫、集中檢疫、安心防疫旅館</a:t>
            </a:r>
            <a:r>
              <a:rPr lang="en-US" altLang="zh-TW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……)</a:t>
            </a:r>
            <a:endParaRPr lang="zh-TW" altLang="en-US" sz="1200" b="0" i="0" u="none" strike="noStrike" kern="1200" dirty="0">
              <a:solidFill>
                <a:srgbClr val="FFFFFF"/>
              </a:solidFill>
              <a:effectLst/>
              <a:latin typeface="Rockwell" panose="02060603020205020403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每日對外說明臺灣的疫情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禁止探病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大型活動取消、延期，或改成線上方式代替。例如，</a:t>
            </a:r>
            <a:r>
              <a:rPr lang="en-US" altLang="zh-TW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2020</a:t>
            </a:r>
            <a:r>
              <a:rPr lang="zh-TW" altLang="en-US" sz="1200" b="0" i="0" u="none" strike="noStrike" kern="1200" dirty="0">
                <a:solidFill>
                  <a:srgbClr val="FFFFFF"/>
                </a:solidFill>
                <a:effectLst/>
                <a:latin typeface="Rockwell" panose="02060603020205020403" pitchFamily="18" charset="0"/>
              </a:rPr>
              <a:t>臺灣國際熱氣球嘉年華活動延期。例如，紙風車劇團表演延期。例如，職籃職棒延期。</a:t>
            </a:r>
            <a:endParaRPr lang="en-US" altLang="zh-TW" sz="1200" b="0" i="0" u="none" strike="noStrike" kern="1200" dirty="0">
              <a:solidFill>
                <a:srgbClr val="FFFFFF"/>
              </a:solidFill>
              <a:effectLst/>
              <a:latin typeface="Rockwell" panose="02060603020205020403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1200" b="0" i="0" u="none" strike="noStrike" kern="12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戴口罩、量額溫、勤洗手</a:t>
            </a:r>
            <a:r>
              <a:rPr lang="zh-TW" altLang="en-US" sz="1200" b="0" i="0" u="none" strike="noStrike" kern="12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、保持社交</a:t>
            </a:r>
            <a:r>
              <a:rPr lang="zh-TW" altLang="zh-TW" sz="1200" b="0" i="0" u="none" strike="noStrike" kern="12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距離</a:t>
            </a:r>
            <a:r>
              <a:rPr lang="zh-TW" altLang="en-US" sz="1200" b="0" i="0" u="none" strike="noStrike" kern="12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、</a:t>
            </a:r>
            <a:endParaRPr lang="en-US" altLang="zh-TW" sz="1200" b="0" i="0" u="none" strike="noStrike" kern="1200" dirty="0">
              <a:solidFill>
                <a:srgbClr val="000000"/>
              </a:solidFill>
              <a:effectLst/>
              <a:latin typeface="Rockwell" panose="02060603020205020403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1200" b="0" i="0" u="none" strike="noStrike" kern="120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居家隔離、居家檢疫、自主健康管理</a:t>
            </a:r>
            <a:endParaRPr lang="zh-TW" altLang="zh-TW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200" b="0" i="0" u="none" strike="noStrike" dirty="0">
                <a:effectLst/>
                <a:latin typeface="Arial" panose="020B0604020202020204" pitchFamily="34" charset="0"/>
              </a:rPr>
              <a:t>2</a:t>
            </a:r>
            <a:r>
              <a:rPr lang="zh-TW" altLang="en-US" sz="1200" b="0" i="0" u="none" strike="noStrike" dirty="0">
                <a:effectLst/>
                <a:latin typeface="Arial" panose="020B0604020202020204" pitchFamily="34" charset="0"/>
              </a:rPr>
              <a:t>月</a:t>
            </a:r>
            <a:r>
              <a:rPr lang="en-US" altLang="zh-TW" sz="1200" b="0" i="0" u="none" strike="noStrike" dirty="0">
                <a:effectLst/>
                <a:latin typeface="Arial" panose="020B0604020202020204" pitchFamily="34" charset="0"/>
              </a:rPr>
              <a:t>2</a:t>
            </a:r>
            <a:r>
              <a:rPr lang="zh-TW" altLang="en-US" sz="1200" b="0" i="0" u="none" strike="noStrike" dirty="0">
                <a:effectLst/>
                <a:latin typeface="Arial" panose="020B0604020202020204" pitchFamily="34" charset="0"/>
              </a:rPr>
              <a:t>日，教育部宣布，為了防止武漢肺炎疫情擴散，高級中等以下學校延後開學</a:t>
            </a:r>
            <a:endParaRPr lang="en-US" altLang="zh-TW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altLang="zh-TW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TW" altLang="zh-TW" sz="12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5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65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98091-06A9-4D15-AF03-85AA4DAF24C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09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7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4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6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9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7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4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D931-CCB3-4D83-B83B-8824865D21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1FAE-B91D-4A35-B5B4-6286ED75EE0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3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hyperlink" Target="https://www.youtube.com/watch?time_continue=61&amp;v=GVMMV8dCOI0&amp;feature=emb_logo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hyperlink" Target="https://www.cdc.gov.tw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hyperlink" Target="https://pixabay.com/illustrations/volunteers-hands-voluntary-wrap-601662/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www.edu.t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hyperlink" Target="https://www.cdc.gov.tw/" TargetMode="External"/><Relationship Id="rId4" Type="http://schemas.openxmlformats.org/officeDocument/2006/relationships/hyperlink" Target="https://sites.google.com/cdc.gov.tw/2019ncov/glob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m/zhongwen/trad/world-52833635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hyperlink" Target="https://www.mdnkids.com/news/?Serial_NO=116347&amp;fbclid=IwAR3T1Jnao_wwSkHCCxUnERRN8Z60UzFPVCgB9lgE94L2oLs_Kpe6XSntvu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hyperlink" Target="https://udn.com/news/story/7323/4661139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F401570-4860-4573-8CEE-39BA46C738CC}"/>
              </a:ext>
            </a:extLst>
          </p:cNvPr>
          <p:cNvSpPr txBox="1"/>
          <p:nvPr/>
        </p:nvSpPr>
        <p:spPr>
          <a:xfrm>
            <a:off x="2514600" y="2010517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>
              <a:defRPr/>
            </a:pPr>
            <a:r>
              <a:rPr lang="zh-TW" alt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防疫與人權</a:t>
            </a:r>
            <a:endParaRPr kumimoji="0" lang="zh-TW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892449-5374-44C9-A2C5-2C838E41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8" b="92537" l="2967" r="95637">
                        <a14:foregroundMark x1="8901" y1="36153" x2="13438" y2="43947"/>
                        <a14:foregroundMark x1="13438" y1="43947" x2="10122" y2="63018"/>
                        <a14:foregroundMark x1="10122" y1="63018" x2="10820" y2="69154"/>
                        <a14:foregroundMark x1="2967" y1="84743" x2="10297" y2="83582"/>
                        <a14:foregroundMark x1="10297" y1="83582" x2="10471" y2="82421"/>
                        <a14:foregroundMark x1="20942" y1="76949" x2="22513" y2="77280"/>
                        <a14:foregroundMark x1="19721" y1="92206" x2="21466" y2="91045"/>
                        <a14:foregroundMark x1="33857" y1="63847" x2="39267" y2="57877"/>
                        <a14:foregroundMark x1="31065" y1="79104" x2="38394" y2="79436"/>
                        <a14:foregroundMark x1="38394" y1="79436" x2="45724" y2="78109"/>
                        <a14:foregroundMark x1="45724" y1="78109" x2="45724" y2="77944"/>
                        <a14:foregroundMark x1="35951" y1="72139" x2="42932" y2="72637"/>
                        <a14:foregroundMark x1="43805" y1="90216" x2="46422" y2="89552"/>
                        <a14:foregroundMark x1="43979" y1="82421" x2="43979" y2="83914"/>
                        <a14:foregroundMark x1="22688" y1="27363" x2="23735" y2="36982"/>
                        <a14:foregroundMark x1="23735" y1="36982" x2="21990" y2="44279"/>
                        <a14:foregroundMark x1="26353" y1="51078" x2="33508" y2="47098"/>
                        <a14:foregroundMark x1="33508" y1="47098" x2="36998" y2="42952"/>
                        <a14:foregroundMark x1="50785" y1="35987" x2="48866" y2="44776"/>
                        <a14:foregroundMark x1="52007" y1="34660" x2="53403" y2="35987"/>
                        <a14:foregroundMark x1="67365" y1="16584" x2="82024" y2="51078"/>
                        <a14:foregroundMark x1="82024" y1="51078" x2="84991" y2="72139"/>
                        <a14:foregroundMark x1="84991" y1="72139" x2="83421" y2="81924"/>
                        <a14:foregroundMark x1="83421" y1="81924" x2="90576" y2="63682"/>
                        <a14:foregroundMark x1="90576" y1="63682" x2="83944" y2="44279"/>
                        <a14:foregroundMark x1="83944" y1="44279" x2="93194" y2="26700"/>
                        <a14:foregroundMark x1="93194" y1="26700" x2="88831" y2="18905"/>
                        <a14:foregroundMark x1="88831" y1="18905" x2="80454" y2="19071"/>
                        <a14:foregroundMark x1="80454" y1="19071" x2="85864" y2="25539"/>
                        <a14:foregroundMark x1="85864" y1="25539" x2="79930" y2="32172"/>
                        <a14:foregroundMark x1="79930" y1="32172" x2="78709" y2="32670"/>
                        <a14:foregroundMark x1="74171" y1="3980" x2="75742" y2="7297"/>
                        <a14:foregroundMark x1="17277" y1="57214" x2="16405" y2="61692"/>
                        <a14:foregroundMark x1="35428" y1="54395" x2="35428" y2="54395"/>
                        <a14:foregroundMark x1="34904" y1="55721" x2="37522" y2="52570"/>
                        <a14:foregroundMark x1="77312" y1="89552" x2="84293" y2="82587"/>
                        <a14:foregroundMark x1="88831" y1="81924" x2="93717" y2="89221"/>
                        <a14:foregroundMark x1="93717" y1="89221" x2="94590" y2="89221"/>
                        <a14:foregroundMark x1="95637" y1="88557" x2="93194" y2="92537"/>
                        <a14:foregroundMark x1="34206" y1="18905" x2="40314" y2="17413"/>
                        <a14:foregroundMark x1="47993" y1="24212" x2="47993" y2="23549"/>
                        <a14:foregroundMark x1="34904" y1="20564" x2="34904" y2="20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4" y="4515090"/>
            <a:ext cx="2686110" cy="2082225"/>
          </a:xfrm>
          <a:prstGeom prst="rect">
            <a:avLst/>
          </a:prstGeom>
        </p:spPr>
      </p:pic>
      <p:sp>
        <p:nvSpPr>
          <p:cNvPr id="4" name="副標題 2">
            <a:extLst>
              <a:ext uri="{FF2B5EF4-FFF2-40B4-BE49-F238E27FC236}">
                <a16:creationId xmlns:a16="http://schemas.microsoft.com/office/drawing/2014/main" id="{9DE7391C-EFC4-4EB6-96ED-41D3A405848B}"/>
              </a:ext>
            </a:extLst>
          </p:cNvPr>
          <p:cNvSpPr txBox="1">
            <a:spLocks/>
          </p:cNvSpPr>
          <p:nvPr/>
        </p:nvSpPr>
        <p:spPr>
          <a:xfrm>
            <a:off x="4631634" y="6151758"/>
            <a:ext cx="7441096" cy="445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Ebrima" panose="02000000000000000000" pitchFamily="2" charset="0"/>
              </a:rPr>
              <a:t>教育部國教署中央課程與教學輔導諮詢人權教育議題輔導群製作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188EC00-4BCA-4EAB-B111-61AB89322587}"/>
              </a:ext>
            </a:extLst>
          </p:cNvPr>
          <p:cNvSpPr txBox="1"/>
          <p:nvPr/>
        </p:nvSpPr>
        <p:spPr>
          <a:xfrm>
            <a:off x="3468120" y="3333956"/>
            <a:ext cx="5255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2020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世界人權日 國小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4-6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年級版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50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BBB0133-D995-4F16-B81F-A0FB5E0BE103}"/>
              </a:ext>
            </a:extLst>
          </p:cNvPr>
          <p:cNvSpPr txBox="1"/>
          <p:nvPr/>
        </p:nvSpPr>
        <p:spPr>
          <a:xfrm>
            <a:off x="424187" y="1402994"/>
            <a:ext cx="5696277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問題討論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各小組選一項防疫措施。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分組討論採取這項防疫措施對大家的好處，及造成的限制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壞處、付出的代價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，可說明理由，並完成學習單。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小組討論後，和全班分享討論結果。</a:t>
            </a:r>
          </a:p>
        </p:txBody>
      </p:sp>
      <p:graphicFrame>
        <p:nvGraphicFramePr>
          <p:cNvPr id="4" name="表格 7">
            <a:extLst>
              <a:ext uri="{FF2B5EF4-FFF2-40B4-BE49-F238E27FC236}">
                <a16:creationId xmlns:a16="http://schemas.microsoft.com/office/drawing/2014/main" id="{9615D424-613A-494F-9B81-38176632D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97862"/>
              </p:ext>
            </p:extLst>
          </p:nvPr>
        </p:nvGraphicFramePr>
        <p:xfrm>
          <a:off x="6301483" y="3626680"/>
          <a:ext cx="5466330" cy="204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165">
                  <a:extLst>
                    <a:ext uri="{9D8B030D-6E8A-4147-A177-3AD203B41FA5}">
                      <a16:colId xmlns:a16="http://schemas.microsoft.com/office/drawing/2014/main" val="743296139"/>
                    </a:ext>
                  </a:extLst>
                </a:gridCol>
                <a:gridCol w="2733165">
                  <a:extLst>
                    <a:ext uri="{9D8B030D-6E8A-4147-A177-3AD203B41FA5}">
                      <a16:colId xmlns:a16="http://schemas.microsoft.com/office/drawing/2014/main" val="2430827602"/>
                    </a:ext>
                  </a:extLst>
                </a:gridCol>
              </a:tblGrid>
              <a:tr h="9386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好處</a:t>
                      </a:r>
                      <a:endParaRPr lang="en-US" altLang="zh-TW" sz="320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優點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壞處</a:t>
                      </a:r>
                      <a:endParaRPr lang="en-US" altLang="zh-TW" sz="320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限制、代價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449136"/>
                  </a:ext>
                </a:extLst>
              </a:tr>
              <a:tr h="976584"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949198"/>
                  </a:ext>
                </a:extLst>
              </a:tr>
            </a:tbl>
          </a:graphicData>
        </a:graphic>
      </p:graphicFrame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D857AFB9-7307-47FB-9662-7269EA486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51504"/>
              </p:ext>
            </p:extLst>
          </p:nvPr>
        </p:nvGraphicFramePr>
        <p:xfrm>
          <a:off x="6301483" y="2096152"/>
          <a:ext cx="5466330" cy="144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330">
                  <a:extLst>
                    <a:ext uri="{9D8B030D-6E8A-4147-A177-3AD203B41FA5}">
                      <a16:colId xmlns:a16="http://schemas.microsoft.com/office/drawing/2014/main" val="4125678260"/>
                    </a:ext>
                  </a:extLst>
                </a:gridCol>
              </a:tblGrid>
              <a:tr h="731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防疫措施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771944"/>
                  </a:ext>
                </a:extLst>
              </a:tr>
              <a:tr h="715215"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7135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609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021F220-47E3-43D6-BAC0-46A4A3099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128" y="1227809"/>
            <a:ext cx="3530404" cy="470469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F0116E-D5E0-4E0A-9497-D7599F074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8" y="1227810"/>
            <a:ext cx="8502209" cy="470469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A45AA05-9434-4803-91A3-2571DD3B778A}"/>
              </a:ext>
            </a:extLst>
          </p:cNvPr>
          <p:cNvSpPr txBox="1"/>
          <p:nvPr/>
        </p:nvSpPr>
        <p:spPr>
          <a:xfrm>
            <a:off x="6363873" y="6579751"/>
            <a:ext cx="56546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dirty="0">
                <a:hlinkClick r:id="rId6"/>
              </a:rPr>
              <a:t>https://www.youtube.com/watch?time_continue=61&amp;v=GVMMV8dCOI0&amp;feature=emb_logo</a:t>
            </a:r>
            <a:endParaRPr lang="zh-TW" alt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7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583ED9E-B23D-4EB7-A274-A4D4A9F10F45}"/>
              </a:ext>
            </a:extLst>
          </p:cNvPr>
          <p:cNvSpPr txBox="1">
            <a:spLocks/>
          </p:cNvSpPr>
          <p:nvPr/>
        </p:nvSpPr>
        <p:spPr>
          <a:xfrm>
            <a:off x="1688981" y="2809476"/>
            <a:ext cx="8833816" cy="27332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D60394B-5B7E-47E0-A1D6-7EFE30C9F455}"/>
              </a:ext>
            </a:extLst>
          </p:cNvPr>
          <p:cNvSpPr txBox="1"/>
          <p:nvPr/>
        </p:nvSpPr>
        <p:spPr>
          <a:xfrm>
            <a:off x="843647" y="532302"/>
            <a:ext cx="10743309" cy="1769715"/>
          </a:xfrm>
          <a:prstGeom prst="rect">
            <a:avLst/>
          </a:prstGeom>
          <a:solidFill>
            <a:srgbClr val="C5F0FF"/>
          </a:solidFill>
          <a:ln>
            <a:solidFill>
              <a:srgbClr val="FFCCCC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問題與討論：</a:t>
            </a:r>
            <a:endParaRPr lang="en-US" altLang="zh-TW" sz="3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kumimoji="0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說說看，這項防疫措施保障了什麼人權？可能傷害了什麼人權？衝突發生後，</a:t>
            </a:r>
            <a:r>
              <a:rPr lang="zh-TW" altLang="en-US" sz="3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衡量做出什麼決定？</a:t>
            </a:r>
            <a:endParaRPr kumimoji="0" lang="zh-TW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4" name="表格 7">
            <a:extLst>
              <a:ext uri="{FF2B5EF4-FFF2-40B4-BE49-F238E27FC236}">
                <a16:creationId xmlns:a16="http://schemas.microsoft.com/office/drawing/2014/main" id="{8D5CB820-8CC5-4703-ABAE-EE520542D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83304"/>
              </p:ext>
            </p:extLst>
          </p:nvPr>
        </p:nvGraphicFramePr>
        <p:xfrm>
          <a:off x="819897" y="2440932"/>
          <a:ext cx="10767059" cy="1360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421">
                  <a:extLst>
                    <a:ext uri="{9D8B030D-6E8A-4147-A177-3AD203B41FA5}">
                      <a16:colId xmlns:a16="http://schemas.microsoft.com/office/drawing/2014/main" val="743296139"/>
                    </a:ext>
                  </a:extLst>
                </a:gridCol>
                <a:gridCol w="5896638">
                  <a:extLst>
                    <a:ext uri="{9D8B030D-6E8A-4147-A177-3AD203B41FA5}">
                      <a16:colId xmlns:a16="http://schemas.microsoft.com/office/drawing/2014/main" val="2430827602"/>
                    </a:ext>
                  </a:extLst>
                </a:gridCol>
              </a:tblGrid>
              <a:tr h="5641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保障了什麼人權？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可能傷害了什麼人權？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49136"/>
                  </a:ext>
                </a:extLst>
              </a:tr>
              <a:tr h="780989">
                <a:tc>
                  <a:txBody>
                    <a:bodyPr/>
                    <a:lstStyle/>
                    <a:p>
                      <a:endParaRPr lang="en-US" altLang="zh-TW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49198"/>
                  </a:ext>
                </a:extLst>
              </a:tr>
            </a:tbl>
          </a:graphicData>
        </a:graphic>
      </p:graphicFrame>
      <p:graphicFrame>
        <p:nvGraphicFramePr>
          <p:cNvPr id="6" name="表格 11">
            <a:extLst>
              <a:ext uri="{FF2B5EF4-FFF2-40B4-BE49-F238E27FC236}">
                <a16:creationId xmlns:a16="http://schemas.microsoft.com/office/drawing/2014/main" id="{7623A823-D39E-4B52-BB78-BF42E4064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41141"/>
              </p:ext>
            </p:extLst>
          </p:nvPr>
        </p:nvGraphicFramePr>
        <p:xfrm>
          <a:off x="819897" y="3862971"/>
          <a:ext cx="10767059" cy="266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7059">
                  <a:extLst>
                    <a:ext uri="{9D8B030D-6E8A-4147-A177-3AD203B41FA5}">
                      <a16:colId xmlns:a16="http://schemas.microsoft.com/office/drawing/2014/main" val="4125678260"/>
                    </a:ext>
                  </a:extLst>
                </a:gridCol>
              </a:tblGrid>
              <a:tr h="6681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衝突發生後，衡量做出什麼決定</a:t>
                      </a:r>
                      <a:r>
                        <a:rPr lang="en-US" altLang="zh-TW" sz="32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?</a:t>
                      </a:r>
                      <a:endParaRPr lang="zh-TW" altLang="en-US" sz="3200" b="1" kern="120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771944"/>
                  </a:ext>
                </a:extLst>
              </a:tr>
              <a:tr h="1994313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13530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625838BF-0323-49E8-B77D-65878A1244C3}"/>
              </a:ext>
            </a:extLst>
          </p:cNvPr>
          <p:cNvSpPr txBox="1"/>
          <p:nvPr/>
        </p:nvSpPr>
        <p:spPr>
          <a:xfrm>
            <a:off x="956911" y="4484398"/>
            <a:ext cx="103299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/>
              <a:t>當疫情嚴重時，為了保護大家和自己的生命安全，願意做好實名登記，但希望國家妥善保管運用個資；</a:t>
            </a:r>
            <a:endParaRPr lang="en-US" altLang="zh-TW" sz="3200" dirty="0"/>
          </a:p>
          <a:p>
            <a:r>
              <a:rPr lang="zh-TW" altLang="en-US" sz="3200" dirty="0"/>
              <a:t>疫情緩和時，應回復平常生活，銷毀防疫時蒐集的個資，不必再做實名登記。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859AD91-71C8-48F3-881E-ED94043246B0}"/>
              </a:ext>
            </a:extLst>
          </p:cNvPr>
          <p:cNvSpPr txBox="1"/>
          <p:nvPr/>
        </p:nvSpPr>
        <p:spPr>
          <a:xfrm>
            <a:off x="1085078" y="3040356"/>
            <a:ext cx="4308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n-ea"/>
              </a:rPr>
              <a:t>生命權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1F96518-7CC7-4BD1-9C33-E36D374FB881}"/>
              </a:ext>
            </a:extLst>
          </p:cNvPr>
          <p:cNvSpPr txBox="1"/>
          <p:nvPr/>
        </p:nvSpPr>
        <p:spPr>
          <a:xfrm>
            <a:off x="5925471" y="3040355"/>
            <a:ext cx="5361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n-ea"/>
              </a:rPr>
              <a:t>隱私權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7">
            <a:extLst>
              <a:ext uri="{FF2B5EF4-FFF2-40B4-BE49-F238E27FC236}">
                <a16:creationId xmlns:a16="http://schemas.microsoft.com/office/drawing/2014/main" id="{9615D424-613A-494F-9B81-38176632D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55467"/>
              </p:ext>
            </p:extLst>
          </p:nvPr>
        </p:nvGraphicFramePr>
        <p:xfrm>
          <a:off x="5069149" y="3651206"/>
          <a:ext cx="6918664" cy="108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371">
                  <a:extLst>
                    <a:ext uri="{9D8B030D-6E8A-4147-A177-3AD203B41FA5}">
                      <a16:colId xmlns:a16="http://schemas.microsoft.com/office/drawing/2014/main" val="743296139"/>
                    </a:ext>
                  </a:extLst>
                </a:gridCol>
                <a:gridCol w="3607293">
                  <a:extLst>
                    <a:ext uri="{9D8B030D-6E8A-4147-A177-3AD203B41FA5}">
                      <a16:colId xmlns:a16="http://schemas.microsoft.com/office/drawing/2014/main" val="2430827602"/>
                    </a:ext>
                  </a:extLst>
                </a:gridCol>
              </a:tblGrid>
              <a:tr h="5165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保障了什麼人權？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可能傷害了什麼人權？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49136"/>
                  </a:ext>
                </a:extLst>
              </a:tr>
              <a:tr h="566286"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49198"/>
                  </a:ext>
                </a:extLst>
              </a:tr>
            </a:tbl>
          </a:graphicData>
        </a:graphic>
      </p:graphicFrame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D857AFB9-7307-47FB-9662-7269EA486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32243"/>
              </p:ext>
            </p:extLst>
          </p:nvPr>
        </p:nvGraphicFramePr>
        <p:xfrm>
          <a:off x="5069151" y="1481019"/>
          <a:ext cx="691866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660">
                  <a:extLst>
                    <a:ext uri="{9D8B030D-6E8A-4147-A177-3AD203B41FA5}">
                      <a16:colId xmlns:a16="http://schemas.microsoft.com/office/drawing/2014/main" val="4125678260"/>
                    </a:ext>
                  </a:extLst>
                </a:gridCol>
              </a:tblGrid>
              <a:tr h="5165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防疫措施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771944"/>
                  </a:ext>
                </a:extLst>
              </a:tr>
              <a:tr h="455768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13530"/>
                  </a:ext>
                </a:extLst>
              </a:tr>
            </a:tbl>
          </a:graphicData>
        </a:graphic>
      </p:graphicFrame>
      <p:graphicFrame>
        <p:nvGraphicFramePr>
          <p:cNvPr id="5" name="表格 7">
            <a:extLst>
              <a:ext uri="{FF2B5EF4-FFF2-40B4-BE49-F238E27FC236}">
                <a16:creationId xmlns:a16="http://schemas.microsoft.com/office/drawing/2014/main" id="{DB54AA5E-C11F-40E7-B0AB-DCE292FB6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73657"/>
              </p:ext>
            </p:extLst>
          </p:nvPr>
        </p:nvGraphicFramePr>
        <p:xfrm>
          <a:off x="5058515" y="2534983"/>
          <a:ext cx="691866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761">
                  <a:extLst>
                    <a:ext uri="{9D8B030D-6E8A-4147-A177-3AD203B41FA5}">
                      <a16:colId xmlns:a16="http://schemas.microsoft.com/office/drawing/2014/main" val="743296139"/>
                    </a:ext>
                  </a:extLst>
                </a:gridCol>
                <a:gridCol w="3578903">
                  <a:extLst>
                    <a:ext uri="{9D8B030D-6E8A-4147-A177-3AD203B41FA5}">
                      <a16:colId xmlns:a16="http://schemas.microsoft.com/office/drawing/2014/main" val="2430827602"/>
                    </a:ext>
                  </a:extLst>
                </a:gridCol>
              </a:tblGrid>
              <a:tr h="5165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好處</a:t>
                      </a:r>
                      <a:r>
                        <a:rPr lang="en-US" altLang="zh-TW" sz="28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優點</a:t>
                      </a:r>
                      <a:r>
                        <a:rPr lang="en-US" altLang="zh-TW" sz="28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壞處</a:t>
                      </a:r>
                      <a:r>
                        <a:rPr lang="en-US" altLang="zh-TW" sz="28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限制、代價</a:t>
                      </a:r>
                      <a:r>
                        <a:rPr lang="en-US" altLang="zh-TW" sz="28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49136"/>
                  </a:ext>
                </a:extLst>
              </a:tr>
              <a:tr h="455768"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49198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BB8B2D10-065D-43AF-A8BB-0B48B5B65993}"/>
              </a:ext>
            </a:extLst>
          </p:cNvPr>
          <p:cNvSpPr txBox="1"/>
          <p:nvPr/>
        </p:nvSpPr>
        <p:spPr>
          <a:xfrm>
            <a:off x="204187" y="1264741"/>
            <a:ext cx="485432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問題討論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分組討論，進一步思考，這項防疫措施保障了什麼人權，可能傷害了什麼人權，衝突發生後衡量做出什麼決定，說明理由，並完成學習單。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小組討論後，和全班分享討論結果。</a:t>
            </a:r>
          </a:p>
        </p:txBody>
      </p:sp>
      <p:graphicFrame>
        <p:nvGraphicFramePr>
          <p:cNvPr id="6" name="表格 11">
            <a:extLst>
              <a:ext uri="{FF2B5EF4-FFF2-40B4-BE49-F238E27FC236}">
                <a16:creationId xmlns:a16="http://schemas.microsoft.com/office/drawing/2014/main" id="{22A9ADC6-59C0-44C0-85CB-8F9100414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98577"/>
              </p:ext>
            </p:extLst>
          </p:nvPr>
        </p:nvGraphicFramePr>
        <p:xfrm>
          <a:off x="5069149" y="4829129"/>
          <a:ext cx="6908030" cy="111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030">
                  <a:extLst>
                    <a:ext uri="{9D8B030D-6E8A-4147-A177-3AD203B41FA5}">
                      <a16:colId xmlns:a16="http://schemas.microsoft.com/office/drawing/2014/main" val="4125678260"/>
                    </a:ext>
                  </a:extLst>
                </a:gridCol>
              </a:tblGrid>
              <a:tr h="4653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衝突發生後，衡量做出什麼決定</a:t>
                      </a:r>
                      <a:r>
                        <a:rPr lang="en-US" altLang="zh-TW" sz="2800" dirty="0">
                          <a:latin typeface="+mj-ea"/>
                          <a:ea typeface="+mj-ea"/>
                        </a:rPr>
                        <a:t>?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771944"/>
                  </a:ext>
                </a:extLst>
              </a:tr>
              <a:tr h="600344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135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70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2">
            <a:extLst>
              <a:ext uri="{FF2B5EF4-FFF2-40B4-BE49-F238E27FC236}">
                <a16:creationId xmlns:a16="http://schemas.microsoft.com/office/drawing/2014/main" id="{E49E8CFB-83A2-47E0-8F16-2ED25AA6E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69279"/>
              </p:ext>
            </p:extLst>
          </p:nvPr>
        </p:nvGraphicFramePr>
        <p:xfrm>
          <a:off x="741822" y="1831750"/>
          <a:ext cx="864202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022">
                  <a:extLst>
                    <a:ext uri="{9D8B030D-6E8A-4147-A177-3AD203B41FA5}">
                      <a16:colId xmlns:a16="http://schemas.microsoft.com/office/drawing/2014/main" val="3324901002"/>
                    </a:ext>
                  </a:extLst>
                </a:gridCol>
              </a:tblGrid>
              <a:tr h="1508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4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經過大家謹慎衡量後做出了決定，不管做出什麼決定，防疫措施有其益處，可以保障人的生命安全。</a:t>
                      </a:r>
                      <a:endParaRPr lang="zh-TW" altLang="en-US" sz="4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24084"/>
                  </a:ext>
                </a:extLst>
              </a:tr>
            </a:tbl>
          </a:graphicData>
        </a:graphic>
      </p:graphicFrame>
      <p:graphicFrame>
        <p:nvGraphicFramePr>
          <p:cNvPr id="11" name="表格 2">
            <a:extLst>
              <a:ext uri="{FF2B5EF4-FFF2-40B4-BE49-F238E27FC236}">
                <a16:creationId xmlns:a16="http://schemas.microsoft.com/office/drawing/2014/main" id="{0B05BAC6-5F72-4FEF-A286-2650C4231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30383"/>
              </p:ext>
            </p:extLst>
          </p:nvPr>
        </p:nvGraphicFramePr>
        <p:xfrm>
          <a:off x="741822" y="4009467"/>
          <a:ext cx="8642022" cy="150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022">
                  <a:extLst>
                    <a:ext uri="{9D8B030D-6E8A-4147-A177-3AD203B41FA5}">
                      <a16:colId xmlns:a16="http://schemas.microsoft.com/office/drawing/2014/main" val="3324901002"/>
                    </a:ext>
                  </a:extLst>
                </a:gridCol>
              </a:tblGrid>
              <a:tr h="1508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4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既然防疫措施必然存在，我們可以如何善盡防疫責任？</a:t>
                      </a:r>
                      <a:endParaRPr lang="zh-TW" altLang="en-US" sz="4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24084"/>
                  </a:ext>
                </a:extLst>
              </a:tr>
            </a:tbl>
          </a:graphicData>
        </a:graphic>
      </p:graphicFrame>
      <p:grpSp>
        <p:nvGrpSpPr>
          <p:cNvPr id="4" name="群組 3">
            <a:extLst>
              <a:ext uri="{FF2B5EF4-FFF2-40B4-BE49-F238E27FC236}">
                <a16:creationId xmlns:a16="http://schemas.microsoft.com/office/drawing/2014/main" id="{DF1336BC-2BA1-4FC4-8768-491469E7DE6A}"/>
              </a:ext>
            </a:extLst>
          </p:cNvPr>
          <p:cNvGrpSpPr/>
          <p:nvPr/>
        </p:nvGrpSpPr>
        <p:grpSpPr>
          <a:xfrm>
            <a:off x="8706204" y="2627597"/>
            <a:ext cx="3091058" cy="2885496"/>
            <a:chOff x="9167461" y="4068492"/>
            <a:chExt cx="2800805" cy="261454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20CA246-593B-4BBB-8192-BA092808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3" b="94195" l="9606" r="93596">
                          <a14:foregroundMark x1="25616" y1="23747" x2="40640" y2="12401"/>
                          <a14:foregroundMark x1="40640" y1="12401" x2="58128" y2="19261"/>
                          <a14:foregroundMark x1="58128" y1="19261" x2="58128" y2="19789"/>
                          <a14:foregroundMark x1="31281" y1="27704" x2="41379" y2="10818"/>
                          <a14:foregroundMark x1="41379" y1="10818" x2="59113" y2="17414"/>
                          <a14:foregroundMark x1="59113" y1="17414" x2="44828" y2="14776"/>
                          <a14:foregroundMark x1="32266" y1="36939" x2="51478" y2="31926"/>
                          <a14:foregroundMark x1="51478" y1="31926" x2="36207" y2="43536"/>
                          <a14:foregroundMark x1="36207" y1="43536" x2="42118" y2="40369"/>
                          <a14:foregroundMark x1="40640" y1="43536" x2="49507" y2="41689"/>
                          <a14:foregroundMark x1="39409" y1="45910" x2="51970" y2="40633"/>
                          <a14:foregroundMark x1="42611" y1="55937" x2="56158" y2="50396"/>
                          <a14:foregroundMark x1="50985" y1="51187" x2="50985" y2="51187"/>
                          <a14:foregroundMark x1="49754" y1="51187" x2="49754" y2="51187"/>
                          <a14:foregroundMark x1="14286" y1="22955" x2="35961" y2="54617"/>
                          <a14:foregroundMark x1="22167" y1="36148" x2="26847" y2="44855"/>
                          <a14:foregroundMark x1="28079" y1="46438" x2="28325" y2="44591"/>
                          <a14:foregroundMark x1="66256" y1="51979" x2="84483" y2="50396"/>
                          <a14:foregroundMark x1="84483" y1="50396" x2="69458" y2="58575"/>
                          <a14:foregroundMark x1="86700" y1="61214" x2="76601" y2="43536"/>
                          <a14:foregroundMark x1="76601" y1="43536" x2="75123" y2="63852"/>
                          <a14:foregroundMark x1="75123" y1="63852" x2="88424" y2="66755"/>
                          <a14:foregroundMark x1="80542" y1="71504" x2="87438" y2="67546"/>
                          <a14:foregroundMark x1="38424" y1="86807" x2="41872" y2="83377"/>
                          <a14:foregroundMark x1="82759" y1="76781" x2="83251" y2="78892"/>
                          <a14:foregroundMark x1="67488" y1="39578" x2="77094" y2="52507"/>
                          <a14:foregroundMark x1="29803" y1="91557" x2="32759" y2="94459"/>
                          <a14:foregroundMark x1="42118" y1="9763" x2="42118" y2="9763"/>
                          <a14:foregroundMark x1="58867" y1="54354" x2="77340" y2="75462"/>
                          <a14:foregroundMark x1="93350" y1="68074" x2="93596" y2="67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4232">
              <a:off x="9167461" y="4068492"/>
              <a:ext cx="2800805" cy="2614545"/>
            </a:xfrm>
            <a:prstGeom prst="rect">
              <a:avLst/>
            </a:prstGeom>
          </p:spPr>
        </p:pic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BCBA2385-60FD-4F0E-B83A-46DCC010484E}"/>
                </a:ext>
              </a:extLst>
            </p:cNvPr>
            <p:cNvSpPr txBox="1"/>
            <p:nvPr/>
          </p:nvSpPr>
          <p:spPr>
            <a:xfrm rot="21104384">
              <a:off x="10993120" y="5548006"/>
              <a:ext cx="4978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HR</a:t>
              </a:r>
              <a:endParaRPr lang="zh-TW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97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68C86BE-8D2A-41BE-ACB5-2131E13D0FF2}"/>
              </a:ext>
            </a:extLst>
          </p:cNvPr>
          <p:cNvSpPr/>
          <p:nvPr/>
        </p:nvSpPr>
        <p:spPr>
          <a:xfrm>
            <a:off x="171809" y="2358248"/>
            <a:ext cx="6162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針對剛剛寫的例子，我們可以做哪些事來善盡個人</a:t>
            </a:r>
            <a:r>
              <a:rPr lang="zh-TW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防疫責任呢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B6A56CE-9F0A-43A3-8BD9-0A3A7AE30C61}"/>
              </a:ext>
            </a:extLst>
          </p:cNvPr>
          <p:cNvSpPr txBox="1"/>
          <p:nvPr/>
        </p:nvSpPr>
        <p:spPr>
          <a:xfrm>
            <a:off x="8668325" y="6488668"/>
            <a:ext cx="3523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圖片：</a:t>
            </a:r>
            <a:r>
              <a:rPr lang="en-US" altLang="zh-TW" dirty="0">
                <a:hlinkClick r:id="rId4"/>
              </a:rPr>
              <a:t>https://www.cdc.gov.tw/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CCCB0D9-0781-4982-9686-7BE9B65AD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562" y="1864153"/>
            <a:ext cx="5570181" cy="32411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4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6BEDBE0-7EC9-4DD8-87F7-2BB539216195}"/>
              </a:ext>
            </a:extLst>
          </p:cNvPr>
          <p:cNvSpPr txBox="1"/>
          <p:nvPr/>
        </p:nvSpPr>
        <p:spPr>
          <a:xfrm>
            <a:off x="9068194" y="6525692"/>
            <a:ext cx="321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圖片引自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2019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世界人權日教材包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D93928-0015-463D-AF25-2BC043251A0B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94" y1="2614" x2="95781" y2="6591"/>
                        <a14:foregroundMark x1="94375" y1="11136" x2="92969" y2="94659"/>
                        <a14:foregroundMark x1="7422" y1="92045" x2="98516" y2="95682"/>
                        <a14:foregroundMark x1="22422" y1="12841" x2="22109" y2="85795"/>
                        <a14:foregroundMark x1="47109" y1="26818" x2="83438" y2="26023"/>
                        <a14:foregroundMark x1="25391" y1="81364" x2="83594" y2="81705"/>
                        <a14:foregroundMark x1="25547" y1="24773" x2="56875" y2="24773"/>
                        <a14:foregroundMark x1="82734" y1="31591" x2="83359" y2="70795"/>
                        <a14:foregroundMark x1="49766" y1="76250" x2="73281" y2="75341"/>
                        <a14:foregroundMark x1="50859" y1="73977" x2="52812" y2="73977"/>
                        <a14:foregroundMark x1="62891" y1="72614" x2="64766" y2="71250"/>
                        <a14:foregroundMark x1="28594" y1="77273" x2="30859" y2="80227"/>
                        <a14:foregroundMark x1="29688" y1="76250" x2="30938" y2="76932"/>
                        <a14:foregroundMark x1="31172" y1="76136" x2="30312" y2="76364"/>
                        <a14:backgroundMark x1="23516" y1="31932" x2="74141" y2="42273"/>
                        <a14:backgroundMark x1="30312" y1="61023" x2="75000" y2="59773"/>
                        <a14:backgroundMark x1="68750" y1="65682" x2="75625" y2="64773"/>
                        <a14:backgroundMark x1="28438" y1="46477" x2="74609" y2="44659"/>
                        <a14:backgroundMark x1="29063" y1="65568" x2="77500" y2="65909"/>
                        <a14:backgroundMark x1="57813" y1="54091" x2="75469" y2="55568"/>
                        <a14:backgroundMark x1="74922" y1="59773" x2="75859" y2="41591"/>
                        <a14:backgroundMark x1="76953" y1="60114" x2="77031" y2="38068"/>
                        <a14:backgroundMark x1="55781" y1="35795" x2="76719" y2="36364"/>
                        <a14:backgroundMark x1="23828" y1="39091" x2="23828" y2="69432"/>
                        <a14:backgroundMark x1="32578" y1="31591" x2="56875" y2="31932"/>
                        <a14:backgroundMark x1="25938" y1="31591" x2="32891" y2="32159"/>
                        <a14:backgroundMark x1="60938" y1="32727" x2="74688" y2="32386"/>
                        <a14:backgroundMark x1="76875" y1="35568" x2="75313" y2="31364"/>
                        <a14:backgroundMark x1="45703" y1="67841" x2="74453" y2="68409"/>
                        <a14:backgroundMark x1="59766" y1="31818" x2="64453" y2="31705"/>
                        <a14:backgroundMark x1="68750" y1="31136" x2="73594" y2="31705"/>
                        <a14:backgroundMark x1="29688" y1="68182" x2="40234" y2="68182"/>
                        <a14:backgroundMark x1="77656" y1="61705" x2="75781" y2="66250"/>
                        <a14:backgroundMark x1="76563" y1="65682" x2="74922" y2="67955"/>
                        <a14:backgroundMark x1="66406" y1="31364" x2="68828" y2="31364"/>
                        <a14:backgroundMark x1="25469" y1="35455" x2="23203" y2="40682"/>
                        <a14:backgroundMark x1="24688" y1="32500" x2="23203" y2="39545"/>
                        <a14:backgroundMark x1="78125" y1="39205" x2="78125" y2="59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5119"/>
            <a:ext cx="11174092" cy="6452292"/>
          </a:xfrm>
          <a:prstGeom prst="rect">
            <a:avLst/>
          </a:prstGeom>
          <a:noFill/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BCD1DBE-F478-4AAB-93AA-8B9B6709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60" y="1710529"/>
            <a:ext cx="956056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TW" sz="3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支持合理防疫措施，守護人權，就從我開始！</a:t>
            </a:r>
            <a:endParaRPr lang="zh-TW" sz="3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sz="3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我是 </a:t>
            </a:r>
            <a:r>
              <a:rPr lang="en-US" sz="3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zh-TW" altLang="en-US" sz="3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，</a:t>
            </a:r>
            <a:r>
              <a:rPr lang="zh-TW" sz="3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支持合理防疫措施，守護人權，我可以做到：</a:t>
            </a:r>
            <a:endParaRPr lang="zh-TW" sz="3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4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2">
            <a:extLst>
              <a:ext uri="{FF2B5EF4-FFF2-40B4-BE49-F238E27FC236}">
                <a16:creationId xmlns:a16="http://schemas.microsoft.com/office/drawing/2014/main" id="{E49E8CFB-83A2-47E0-8F16-2ED25AA6E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28224"/>
              </p:ext>
            </p:extLst>
          </p:nvPr>
        </p:nvGraphicFramePr>
        <p:xfrm>
          <a:off x="2089696" y="798375"/>
          <a:ext cx="7740104" cy="1508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104">
                  <a:extLst>
                    <a:ext uri="{9D8B030D-6E8A-4147-A177-3AD203B41FA5}">
                      <a16:colId xmlns:a16="http://schemas.microsoft.com/office/drawing/2014/main" val="3324901002"/>
                    </a:ext>
                  </a:extLst>
                </a:gridCol>
              </a:tblGrid>
              <a:tr h="1508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4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防疫措施，也可能付出代價，</a:t>
                      </a:r>
                      <a:endParaRPr lang="en-US" altLang="zh-TW" sz="4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4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也可能傷害人權。</a:t>
                      </a:r>
                      <a:endParaRPr lang="zh-TW" altLang="en-US" sz="4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24084"/>
                  </a:ext>
                </a:extLst>
              </a:tr>
            </a:tbl>
          </a:graphicData>
        </a:graphic>
      </p:graphicFrame>
      <p:grpSp>
        <p:nvGrpSpPr>
          <p:cNvPr id="4" name="群組 3">
            <a:extLst>
              <a:ext uri="{FF2B5EF4-FFF2-40B4-BE49-F238E27FC236}">
                <a16:creationId xmlns:a16="http://schemas.microsoft.com/office/drawing/2014/main" id="{DF1336BC-2BA1-4FC4-8768-491469E7DE6A}"/>
              </a:ext>
            </a:extLst>
          </p:cNvPr>
          <p:cNvGrpSpPr/>
          <p:nvPr/>
        </p:nvGrpSpPr>
        <p:grpSpPr>
          <a:xfrm>
            <a:off x="8886370" y="999837"/>
            <a:ext cx="2800805" cy="2614545"/>
            <a:chOff x="9167461" y="4068492"/>
            <a:chExt cx="2800805" cy="261454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20CA246-593B-4BBB-8192-BA092808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3" b="94195" l="9606" r="93596">
                          <a14:foregroundMark x1="25616" y1="23747" x2="40640" y2="12401"/>
                          <a14:foregroundMark x1="40640" y1="12401" x2="58128" y2="19261"/>
                          <a14:foregroundMark x1="58128" y1="19261" x2="58128" y2="19789"/>
                          <a14:foregroundMark x1="31281" y1="27704" x2="41379" y2="10818"/>
                          <a14:foregroundMark x1="41379" y1="10818" x2="59113" y2="17414"/>
                          <a14:foregroundMark x1="59113" y1="17414" x2="44828" y2="14776"/>
                          <a14:foregroundMark x1="32266" y1="36939" x2="51478" y2="31926"/>
                          <a14:foregroundMark x1="51478" y1="31926" x2="36207" y2="43536"/>
                          <a14:foregroundMark x1="36207" y1="43536" x2="42118" y2="40369"/>
                          <a14:foregroundMark x1="40640" y1="43536" x2="49507" y2="41689"/>
                          <a14:foregroundMark x1="39409" y1="45910" x2="51970" y2="40633"/>
                          <a14:foregroundMark x1="42611" y1="55937" x2="56158" y2="50396"/>
                          <a14:foregroundMark x1="50985" y1="51187" x2="50985" y2="51187"/>
                          <a14:foregroundMark x1="49754" y1="51187" x2="49754" y2="51187"/>
                          <a14:foregroundMark x1="14286" y1="22955" x2="35961" y2="54617"/>
                          <a14:foregroundMark x1="22167" y1="36148" x2="26847" y2="44855"/>
                          <a14:foregroundMark x1="28079" y1="46438" x2="28325" y2="44591"/>
                          <a14:foregroundMark x1="66256" y1="51979" x2="84483" y2="50396"/>
                          <a14:foregroundMark x1="84483" y1="50396" x2="69458" y2="58575"/>
                          <a14:foregroundMark x1="86700" y1="61214" x2="76601" y2="43536"/>
                          <a14:foregroundMark x1="76601" y1="43536" x2="75123" y2="63852"/>
                          <a14:foregroundMark x1="75123" y1="63852" x2="88424" y2="66755"/>
                          <a14:foregroundMark x1="80542" y1="71504" x2="87438" y2="67546"/>
                          <a14:foregroundMark x1="38424" y1="86807" x2="41872" y2="83377"/>
                          <a14:foregroundMark x1="82759" y1="76781" x2="83251" y2="78892"/>
                          <a14:foregroundMark x1="67488" y1="39578" x2="77094" y2="52507"/>
                          <a14:foregroundMark x1="29803" y1="91557" x2="32759" y2="94459"/>
                          <a14:foregroundMark x1="42118" y1="9763" x2="42118" y2="9763"/>
                          <a14:foregroundMark x1="58867" y1="54354" x2="77340" y2="75462"/>
                          <a14:foregroundMark x1="93350" y1="68074" x2="93596" y2="67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4232">
              <a:off x="9167461" y="4068492"/>
              <a:ext cx="2800805" cy="2614545"/>
            </a:xfrm>
            <a:prstGeom prst="rect">
              <a:avLst/>
            </a:prstGeom>
          </p:spPr>
        </p:pic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BCBA2385-60FD-4F0E-B83A-46DCC010484E}"/>
                </a:ext>
              </a:extLst>
            </p:cNvPr>
            <p:cNvSpPr txBox="1"/>
            <p:nvPr/>
          </p:nvSpPr>
          <p:spPr>
            <a:xfrm rot="21104384">
              <a:off x="10993120" y="5548006"/>
              <a:ext cx="4978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HR</a:t>
              </a:r>
              <a:endParaRPr lang="zh-TW" altLang="en-US" dirty="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9D154068-4645-4101-B323-F3515A65160C}"/>
              </a:ext>
            </a:extLst>
          </p:cNvPr>
          <p:cNvSpPr/>
          <p:nvPr/>
        </p:nvSpPr>
        <p:spPr>
          <a:xfrm>
            <a:off x="2089696" y="4194912"/>
            <a:ext cx="7740104" cy="212365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為了維護因防疫措施受到傷害的人權，我們可以提出什麼行動計畫呢？</a:t>
            </a:r>
            <a:endParaRPr kumimoji="0" lang="zh-TW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EDF96B5-9FDB-4381-9F4F-CF9E03B42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0059" y="2304300"/>
            <a:ext cx="3067802" cy="31191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72C89B8-5B09-41D4-B167-6292669D3EE4}"/>
              </a:ext>
            </a:extLst>
          </p:cNvPr>
          <p:cNvSpPr/>
          <p:nvPr/>
        </p:nvSpPr>
        <p:spPr>
          <a:xfrm rot="1626768">
            <a:off x="414774" y="2294361"/>
            <a:ext cx="2776941" cy="17181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Let’s  Go !</a:t>
            </a:r>
            <a:endParaRPr lang="zh-TW" altLang="en-US" sz="4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UI Black" panose="020B0A02040204020203" pitchFamily="34" charset="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2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63937" y="1159527"/>
            <a:ext cx="9666036" cy="47421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b="1" dirty="0"/>
              <a:t>我看見</a:t>
            </a:r>
            <a:br>
              <a:rPr lang="en-US" altLang="zh-TW" sz="4000" b="1" dirty="0"/>
            </a:br>
            <a:br>
              <a:rPr lang="en-US" altLang="zh-TW" sz="4000" b="1" dirty="0"/>
            </a:br>
            <a:br>
              <a:rPr lang="en-US" altLang="zh-TW" sz="4000" b="1" dirty="0"/>
            </a:br>
            <a:r>
              <a:rPr lang="zh-TW" altLang="en-US" sz="4000" b="1" dirty="0"/>
              <a:t>防疫措施可能對人民權利的侵害</a:t>
            </a:r>
            <a:br>
              <a:rPr lang="en-US" altLang="zh-TW" sz="4000" b="1" dirty="0"/>
            </a:br>
            <a:br>
              <a:rPr lang="zh-TW" altLang="en-US" sz="4000" b="1" dirty="0"/>
            </a:br>
            <a:br>
              <a:rPr lang="en-US" altLang="zh-TW" sz="3100" dirty="0"/>
            </a:br>
            <a:r>
              <a:rPr lang="zh-TW" altLang="en-US" sz="3100" dirty="0">
                <a:latin typeface="+mn-ea"/>
                <a:ea typeface="+mn-ea"/>
              </a:rPr>
              <a:t>看到戴口罩可能限制自由，隔離可能造成失學、失業、監控，實名登記和公布過多疫調可能侵犯隱私等。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679EAE5-5CAD-40FD-AD24-2FB0AC5DEADF}"/>
              </a:ext>
            </a:extLst>
          </p:cNvPr>
          <p:cNvSpPr/>
          <p:nvPr/>
        </p:nvSpPr>
        <p:spPr>
          <a:xfrm>
            <a:off x="920386" y="991443"/>
            <a:ext cx="10354713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我思考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Tw Cen MT" panose="020B0602020104020603"/>
                <a:ea typeface="微軟正黑體" panose="020B0604030504040204" pitchFamily="34" charset="-120"/>
              </a:rPr>
              <a:t>我要如何善盡個人防疫責任？</a:t>
            </a:r>
          </a:p>
          <a:p>
            <a:pPr lvl="0"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Tw Cen MT" panose="020B0602020104020603"/>
                <a:ea typeface="微軟正黑體" panose="020B0604030504040204" pitchFamily="34" charset="-120"/>
              </a:rPr>
              <a:t>有什麼行動策略，可以提醒政府注意防疫措施</a:t>
            </a:r>
            <a:endParaRPr lang="en-US" altLang="zh-TW" sz="3600" b="1" dirty="0">
              <a:solidFill>
                <a:prstClr val="black"/>
              </a:solidFill>
              <a:latin typeface="Tw Cen MT" panose="020B0602020104020603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Tw Cen MT" panose="020B0602020104020603"/>
                <a:ea typeface="微軟正黑體" panose="020B0604030504040204" pitchFamily="34" charset="-120"/>
              </a:rPr>
              <a:t>對人民權利的侵害？</a:t>
            </a:r>
            <a:endParaRPr lang="en-US" altLang="zh-TW" sz="3600" b="1" dirty="0">
              <a:solidFill>
                <a:prstClr val="black"/>
              </a:solidFill>
              <a:latin typeface="Tw Cen MT" panose="020B0602020104020603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我可以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我可以</a:t>
            </a:r>
            <a:r>
              <a:rPr lang="zh-TW" altLang="en-US" sz="2800" noProof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寫信給政府、</a:t>
            </a:r>
            <a:r>
              <a:rPr lang="en-US" altLang="zh-TW" sz="2800" noProof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NGO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</a:rPr>
              <a:t>，或社群網站發表，或向身邊的人倡議，提醒政府注意防疫措施對人民權利的傷害，讓更多人瞭解與重視。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8EDD17-5AFF-41D8-AC10-E891C5266D4B}"/>
              </a:ext>
            </a:extLst>
          </p:cNvPr>
          <p:cNvSpPr/>
          <p:nvPr/>
        </p:nvSpPr>
        <p:spPr>
          <a:xfrm>
            <a:off x="916901" y="991443"/>
            <a:ext cx="10730176" cy="5201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微軟正黑體" panose="020B0604030504040204" pitchFamily="34" charset="-120"/>
                <a:cs typeface="+mn-cs"/>
              </a:rPr>
              <a:t>我行動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採取行動，為他們發聲。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對因防疫措施受到傷害的人權</a:t>
            </a:r>
            <a:endParaRPr lang="en-US" altLang="zh-TW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提出發聲的行動計畫。</a:t>
            </a:r>
          </a:p>
          <a:p>
            <a:pPr lvl="0"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</a:rPr>
              <a:t>寫信給政府、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</a:rPr>
              <a:t>NGO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</a:rPr>
              <a:t>，或在社群網站發表，或投書刊出訴求，或向身邊的人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</a:rPr>
              <a:t>家人、同學、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</a:rPr>
              <a:t>……)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</a:rPr>
              <a:t>倡議，提醒政府注意防疫措施對人民權利的傷害，讓更多人參與、響應。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4A3BED3-F09B-4F2A-A1E9-09D2AA195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548" y="396240"/>
            <a:ext cx="3183036" cy="31191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10118E3-A0A7-4C02-9654-BE3B10B24E92}"/>
              </a:ext>
            </a:extLst>
          </p:cNvPr>
          <p:cNvSpPr/>
          <p:nvPr/>
        </p:nvSpPr>
        <p:spPr>
          <a:xfrm rot="20989964">
            <a:off x="8668122" y="424646"/>
            <a:ext cx="2776941" cy="17181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Let’s  Go !</a:t>
            </a:r>
            <a:endParaRPr lang="zh-TW" altLang="en-US" sz="4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UI Black" panose="020B0A02040204020203" pitchFamily="34" charset="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2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376B3E-23F6-4125-8D0E-0E978E4BD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86" y="-76200"/>
            <a:ext cx="10895227" cy="7010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606619" y="2041451"/>
            <a:ext cx="6978760" cy="27963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讓我們一起</a:t>
            </a:r>
            <a:b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支持合理防疫措施，守護人權！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6BEDBE0-7EC9-4DD8-87F7-2BB539216195}"/>
              </a:ext>
            </a:extLst>
          </p:cNvPr>
          <p:cNvSpPr txBox="1"/>
          <p:nvPr/>
        </p:nvSpPr>
        <p:spPr>
          <a:xfrm>
            <a:off x="4134398" y="6519446"/>
            <a:ext cx="819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圖片引自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  <a:hlinkClick r:id="rId5"/>
              </a:rPr>
              <a:t>https://pixabay.com/illustrations/volunteers-hands-voluntary-wrap-601662/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5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F401570-4860-4573-8CEE-39BA46C738CC}"/>
              </a:ext>
            </a:extLst>
          </p:cNvPr>
          <p:cNvSpPr txBox="1"/>
          <p:nvPr/>
        </p:nvSpPr>
        <p:spPr>
          <a:xfrm>
            <a:off x="4463622" y="447377"/>
            <a:ext cx="3264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學習目標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9C8253B3-B49C-49B8-86B5-DCBD1441A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074294"/>
              </p:ext>
            </p:extLst>
          </p:nvPr>
        </p:nvGraphicFramePr>
        <p:xfrm>
          <a:off x="1744215" y="1463040"/>
          <a:ext cx="9005065" cy="476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ãç´åå pngãçåçæå°çµæ">
            <a:extLst>
              <a:ext uri="{FF2B5EF4-FFF2-40B4-BE49-F238E27FC236}">
                <a16:creationId xmlns:a16="http://schemas.microsoft.com/office/drawing/2014/main" id="{2B7E499D-4394-4CF3-A38B-2420560A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085" l="0" r="100000">
                        <a14:foregroundMark x1="21111" y1="19658" x2="11333" y2="44658"/>
                        <a14:foregroundMark x1="24667" y1="16453" x2="52000" y2="14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818">
            <a:off x="8991845" y="1992934"/>
            <a:ext cx="201042" cy="20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ãç´åå pngãçåçæå°çµæ">
            <a:extLst>
              <a:ext uri="{FF2B5EF4-FFF2-40B4-BE49-F238E27FC236}">
                <a16:creationId xmlns:a16="http://schemas.microsoft.com/office/drawing/2014/main" id="{92B2A5E2-0999-4426-8935-31244F18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085" l="0" r="100000">
                        <a14:foregroundMark x1="21111" y1="19658" x2="11333" y2="44658"/>
                        <a14:foregroundMark x1="24667" y1="16453" x2="52000" y2="14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818">
            <a:off x="5646285" y="3475061"/>
            <a:ext cx="232959" cy="2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ãç´åå pngãçåçæå°çµæ">
            <a:extLst>
              <a:ext uri="{FF2B5EF4-FFF2-40B4-BE49-F238E27FC236}">
                <a16:creationId xmlns:a16="http://schemas.microsoft.com/office/drawing/2014/main" id="{A1070984-4369-459D-B75A-AD8D158C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085" l="0" r="100000">
                        <a14:foregroundMark x1="21111" y1="19658" x2="11333" y2="44658"/>
                        <a14:foregroundMark x1="24667" y1="16453" x2="52000" y2="14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818">
            <a:off x="8136370" y="4464881"/>
            <a:ext cx="232959" cy="2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ãç´åå pngãçåçæå°çµæ">
            <a:extLst>
              <a:ext uri="{FF2B5EF4-FFF2-40B4-BE49-F238E27FC236}">
                <a16:creationId xmlns:a16="http://schemas.microsoft.com/office/drawing/2014/main" id="{6F2D6A52-077D-4561-8042-0F2FAA02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085" l="0" r="100000">
                        <a14:foregroundMark x1="21111" y1="19658" x2="11333" y2="44658"/>
                        <a14:foregroundMark x1="24667" y1="16453" x2="52000" y2="14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818">
            <a:off x="4347143" y="5829683"/>
            <a:ext cx="232959" cy="2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3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BE79821-706C-439F-888C-581764308238}"/>
              </a:ext>
            </a:extLst>
          </p:cNvPr>
          <p:cNvSpPr/>
          <p:nvPr/>
        </p:nvSpPr>
        <p:spPr>
          <a:xfrm>
            <a:off x="7026965" y="6506130"/>
            <a:ext cx="5165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</a:rPr>
              <a:t>圖片引自：</a:t>
            </a:r>
            <a:r>
              <a:rPr lang="en-US" altLang="zh-TW" sz="1600" dirty="0">
                <a:hlinkClick r:id="rId4"/>
              </a:rPr>
              <a:t> https://www.facebook.com/www.edu.tw/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80E5C4A-2E25-4077-92D0-610D9C16B6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89" b="59903"/>
          <a:stretch/>
        </p:blipFill>
        <p:spPr>
          <a:xfrm>
            <a:off x="2443858" y="1952340"/>
            <a:ext cx="7300267" cy="3482671"/>
          </a:xfrm>
          <a:prstGeom prst="rect">
            <a:avLst/>
          </a:prstGeom>
          <a:ln>
            <a:solidFill>
              <a:srgbClr val="FFFCFE"/>
            </a:solidFill>
          </a:ln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D583ED9E-B23D-4EB7-A274-A4D4A9F10F45}"/>
              </a:ext>
            </a:extLst>
          </p:cNvPr>
          <p:cNvSpPr txBox="1">
            <a:spLocks/>
          </p:cNvSpPr>
          <p:nvPr/>
        </p:nvSpPr>
        <p:spPr>
          <a:xfrm>
            <a:off x="940804" y="881221"/>
            <a:ext cx="10306373" cy="934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上一個學期延後開學，是發生什麼事了呢？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1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2">
            <a:extLst>
              <a:ext uri="{FF2B5EF4-FFF2-40B4-BE49-F238E27FC236}">
                <a16:creationId xmlns:a16="http://schemas.microsoft.com/office/drawing/2014/main" id="{CD415CBC-EF6C-491F-B51A-0FA629588FA4}"/>
              </a:ext>
            </a:extLst>
          </p:cNvPr>
          <p:cNvSpPr txBox="1">
            <a:spLocks/>
          </p:cNvSpPr>
          <p:nvPr/>
        </p:nvSpPr>
        <p:spPr>
          <a:xfrm>
            <a:off x="977153" y="268944"/>
            <a:ext cx="10237694" cy="8020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發生</a:t>
            </a:r>
            <a:r>
              <a:rPr kumimoji="0" lang="en-US" altLang="zh-TW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COVID-19(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武漢肺炎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全球大流行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CB9555-576F-4B27-9269-20B60FFEF6AD}"/>
              </a:ext>
            </a:extLst>
          </p:cNvPr>
          <p:cNvSpPr txBox="1"/>
          <p:nvPr/>
        </p:nvSpPr>
        <p:spPr>
          <a:xfrm>
            <a:off x="6874932" y="6488668"/>
            <a:ext cx="5317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>
                <a:hlinkClick r:id="rId4"/>
              </a:rPr>
              <a:t>https://sites.google.com/cdc.gov.tw/2019ncov/global</a:t>
            </a:r>
            <a:endParaRPr lang="zh-TW" altLang="en-US" sz="1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A38961A-CE5B-41C6-9638-8F49DA64DC0E}"/>
              </a:ext>
            </a:extLst>
          </p:cNvPr>
          <p:cNvSpPr/>
          <p:nvPr/>
        </p:nvSpPr>
        <p:spPr>
          <a:xfrm>
            <a:off x="4371874" y="6488668"/>
            <a:ext cx="2503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標楷體" panose="03000509000000000000" pitchFamily="65" charset="-120"/>
                <a:cs typeface="+mn-cs"/>
                <a:hlinkClick r:id="rId5"/>
              </a:rPr>
              <a:t>https://www.cdc.gov.tw/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4876516-8624-4958-927C-83BE1A1013FF}"/>
              </a:ext>
            </a:extLst>
          </p:cNvPr>
          <p:cNvSpPr txBox="1"/>
          <p:nvPr/>
        </p:nvSpPr>
        <p:spPr>
          <a:xfrm>
            <a:off x="98507" y="1972990"/>
            <a:ext cx="2764931" cy="3539430"/>
          </a:xfrm>
          <a:prstGeom prst="rect">
            <a:avLst/>
          </a:prstGeom>
          <a:solidFill>
            <a:srgbClr val="C5F0FF"/>
          </a:solidFill>
          <a:ln>
            <a:solidFill>
              <a:srgbClr val="E74349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從這張世界疫情圖，你看到什麼顏色？顏色有深有淺，它代表著什麼意義呢？你注意到哪些數字呢？它帶給你什麼感受呢？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2A6883-485B-494A-BF9A-BAE0AB49A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421" y="1221268"/>
            <a:ext cx="9188824" cy="5185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2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0590A48-A621-4B30-B5C4-E662C4D2C222}"/>
              </a:ext>
            </a:extLst>
          </p:cNvPr>
          <p:cNvSpPr txBox="1"/>
          <p:nvPr/>
        </p:nvSpPr>
        <p:spPr>
          <a:xfrm>
            <a:off x="435979" y="2120949"/>
            <a:ext cx="11320041" cy="2554545"/>
          </a:xfrm>
          <a:prstGeom prst="rect">
            <a:avLst/>
          </a:prstGeom>
          <a:solidFill>
            <a:srgbClr val="C5F0FF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en-US" altLang="zh-TW" sz="4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COVID-19(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武漢肺炎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全球大流行，</a:t>
            </a:r>
            <a:endParaRPr lang="en-US" altLang="zh-TW" sz="4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生活中，你觀察到哪些現況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我看到</a:t>
            </a:r>
            <a:r>
              <a:rPr lang="en-US" altLang="zh-TW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，我感到</a:t>
            </a:r>
            <a:r>
              <a:rPr lang="en-US" altLang="zh-TW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35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CD47F033-C20F-4042-A6D0-C2C21E745DC3}"/>
              </a:ext>
            </a:extLst>
          </p:cNvPr>
          <p:cNvGrpSpPr/>
          <p:nvPr/>
        </p:nvGrpSpPr>
        <p:grpSpPr>
          <a:xfrm>
            <a:off x="8529365" y="2328611"/>
            <a:ext cx="2866948" cy="2821131"/>
            <a:chOff x="251638" y="1142967"/>
            <a:chExt cx="4815068" cy="476178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23CAEC8-1FB5-43BC-860C-5095FDA6B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9172" y="3523859"/>
              <a:ext cx="2407534" cy="2380891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05EBB3C-50D6-48CB-B0E1-07A5E419F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638" y="1142968"/>
              <a:ext cx="2407534" cy="2380891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6DBA65C-706A-4953-AAD2-0AC822832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638" y="3523859"/>
              <a:ext cx="2407534" cy="2380891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F60E9D8-E946-41DE-9B45-DE58AED29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59172" y="1142967"/>
              <a:ext cx="2407534" cy="2380891"/>
            </a:xfrm>
            <a:prstGeom prst="rect">
              <a:avLst/>
            </a:prstGeom>
          </p:spPr>
        </p:pic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4A79606-919D-4F98-B517-A580BFDC312A}"/>
              </a:ext>
            </a:extLst>
          </p:cNvPr>
          <p:cNvSpPr txBox="1"/>
          <p:nvPr/>
        </p:nvSpPr>
        <p:spPr>
          <a:xfrm>
            <a:off x="8444752" y="5186848"/>
            <a:ext cx="31107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/>
              <a:t>圖片引自「當我們童在一起」情緒教育課程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B75504F-B887-4B38-98C7-B60168290269}"/>
              </a:ext>
            </a:extLst>
          </p:cNvPr>
          <p:cNvSpPr txBox="1"/>
          <p:nvPr/>
        </p:nvSpPr>
        <p:spPr>
          <a:xfrm>
            <a:off x="7019368" y="6064011"/>
            <a:ext cx="4613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u="sng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  <a:hlinkClick r:id="rId8"/>
              </a:rPr>
              <a:t>https://www.bbc.com/zhongwen/trad/world-52833635</a:t>
            </a:r>
            <a:endParaRPr lang="en-US" altLang="zh-TW" sz="1200" u="sng" kern="100" dirty="0">
              <a:solidFill>
                <a:srgbClr val="0000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D5DAEE4-7067-4F58-9286-EA25BABB6862}"/>
              </a:ext>
            </a:extLst>
          </p:cNvPr>
          <p:cNvSpPr txBox="1"/>
          <p:nvPr/>
        </p:nvSpPr>
        <p:spPr>
          <a:xfrm>
            <a:off x="7019368" y="6341011"/>
            <a:ext cx="5221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9"/>
              </a:rPr>
              <a:t>https://www.mdnkids.com/news/?Serial_NO=116347&amp;fbclid=IwAR3T1Jnao_wwSkHCCxUnERRN8Z60UzFPVCgB9lgE94L2oLs_Kpe6XSntvuE</a:t>
            </a:r>
            <a:endParaRPr lang="zh-TW" altLang="en-US" sz="1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F053E37-A04A-4AE5-BD5D-337561FB216C}"/>
              </a:ext>
            </a:extLst>
          </p:cNvPr>
          <p:cNvSpPr txBox="1"/>
          <p:nvPr/>
        </p:nvSpPr>
        <p:spPr>
          <a:xfrm>
            <a:off x="1087395" y="1166640"/>
            <a:ext cx="10168949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zh-TW" altLang="en-US" sz="4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武漢肺炎疫情對生命安全造成傷害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D0549C2-DE2A-4A9F-82A6-D5E0E218705C}"/>
              </a:ext>
            </a:extLst>
          </p:cNvPr>
          <p:cNvSpPr txBox="1"/>
          <p:nvPr/>
        </p:nvSpPr>
        <p:spPr>
          <a:xfrm>
            <a:off x="886889" y="2287421"/>
            <a:ext cx="72321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根據聯合國兒童基金會（</a:t>
            </a:r>
            <a:r>
              <a:rPr kumimoji="0" lang="en-US" altLang="zh-TW" sz="3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Unicef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）在疫情初期的調查，兒童擔心的問題包括：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與家人和朋友分離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擔心感染病毒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擔心會死於病毒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(2020.05.31.)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2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D60394B-5B7E-47E0-A1D6-7EFE30C9F455}"/>
              </a:ext>
            </a:extLst>
          </p:cNvPr>
          <p:cNvSpPr txBox="1"/>
          <p:nvPr/>
        </p:nvSpPr>
        <p:spPr>
          <a:xfrm>
            <a:off x="336884" y="391003"/>
            <a:ext cx="11357811" cy="1569660"/>
          </a:xfrm>
          <a:prstGeom prst="rect">
            <a:avLst/>
          </a:prstGeom>
          <a:solidFill>
            <a:srgbClr val="C5F0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為了保護生命安全，避免疫情擴散，</a:t>
            </a:r>
            <a:endParaRPr lang="en-US" altLang="zh-TW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因應疫情，政府推行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哪些防疫措施？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9">
            <a:extLst>
              <a:ext uri="{FF2B5EF4-FFF2-40B4-BE49-F238E27FC236}">
                <a16:creationId xmlns:a16="http://schemas.microsoft.com/office/drawing/2014/main" id="{89F975BB-5F93-4510-B463-5BE50F023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99194"/>
              </p:ext>
            </p:extLst>
          </p:nvPr>
        </p:nvGraphicFramePr>
        <p:xfrm>
          <a:off x="336884" y="2045367"/>
          <a:ext cx="3236049" cy="45313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36049">
                  <a:extLst>
                    <a:ext uri="{9D8B030D-6E8A-4147-A177-3AD203B41FA5}">
                      <a16:colId xmlns:a16="http://schemas.microsoft.com/office/drawing/2014/main" val="2973697997"/>
                    </a:ext>
                  </a:extLst>
                </a:gridCol>
              </a:tblGrid>
              <a:tr h="4531376">
                <a:tc>
                  <a:txBody>
                    <a:bodyPr/>
                    <a:lstStyle/>
                    <a:p>
                      <a:r>
                        <a:rPr lang="zh-TW" altLang="en-US" sz="4000" b="0" dirty="0">
                          <a:latin typeface="+mn-ea"/>
                          <a:ea typeface="+mn-ea"/>
                        </a:rPr>
                        <a:t>例如，</a:t>
                      </a:r>
                      <a:endParaRPr lang="en-US" altLang="zh-TW" sz="4000" b="0" dirty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4000" b="0" dirty="0">
                          <a:latin typeface="+mn-ea"/>
                          <a:ea typeface="+mn-ea"/>
                        </a:rPr>
                        <a:t>進入公眾場合</a:t>
                      </a:r>
                      <a:endParaRPr lang="en-US" altLang="zh-TW" sz="4000" b="0" dirty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4000" b="0" dirty="0">
                          <a:latin typeface="+mn-ea"/>
                          <a:ea typeface="+mn-ea"/>
                        </a:rPr>
                        <a:t>要實名登記。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608379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788FFB90-D949-40F2-87F8-082CE9A24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524" y="2033335"/>
            <a:ext cx="8077171" cy="454340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5C90B82-7015-4628-87CA-7C905892EA43}"/>
              </a:ext>
            </a:extLst>
          </p:cNvPr>
          <p:cNvSpPr txBox="1"/>
          <p:nvPr/>
        </p:nvSpPr>
        <p:spPr>
          <a:xfrm>
            <a:off x="9351251" y="6576743"/>
            <a:ext cx="27285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dirty="0">
                <a:hlinkClick r:id="rId5"/>
              </a:rPr>
              <a:t>https://udn.com/news/story/7323/4661139</a:t>
            </a:r>
            <a:endParaRPr lang="zh-TW" alt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5E20B62-B080-44EB-A3D2-9ED1C864B082}"/>
              </a:ext>
            </a:extLst>
          </p:cNvPr>
          <p:cNvSpPr txBox="1"/>
          <p:nvPr/>
        </p:nvSpPr>
        <p:spPr>
          <a:xfrm>
            <a:off x="1226039" y="2028616"/>
            <a:ext cx="9739922" cy="2677656"/>
          </a:xfrm>
          <a:prstGeom prst="rect">
            <a:avLst/>
          </a:prstGeom>
          <a:solidFill>
            <a:srgbClr val="C5F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latin typeface="+mj-ea"/>
                <a:ea typeface="+mj-ea"/>
              </a:rPr>
              <a:t>問題討論：</a:t>
            </a:r>
            <a:endParaRPr lang="en-US" altLang="zh-TW" sz="4200" dirty="0">
              <a:latin typeface="+mj-ea"/>
              <a:ea typeface="+mj-ea"/>
            </a:endParaRPr>
          </a:p>
          <a:p>
            <a:r>
              <a:rPr lang="en-US" altLang="zh-TW" sz="4200" dirty="0">
                <a:latin typeface="+mj-ea"/>
                <a:ea typeface="+mj-ea"/>
              </a:rPr>
              <a:t>1. </a:t>
            </a:r>
            <a:r>
              <a:rPr lang="zh-TW" altLang="en-US" sz="4200" dirty="0">
                <a:latin typeface="+mj-ea"/>
                <a:ea typeface="+mj-ea"/>
              </a:rPr>
              <a:t>請進行小組討論。</a:t>
            </a:r>
            <a:endParaRPr lang="en-US" altLang="zh-TW" sz="4200" dirty="0">
              <a:latin typeface="+mj-ea"/>
              <a:ea typeface="+mj-ea"/>
            </a:endParaRPr>
          </a:p>
          <a:p>
            <a:r>
              <a:rPr lang="en-US" altLang="zh-TW" sz="4200" dirty="0">
                <a:latin typeface="+mj-ea"/>
                <a:ea typeface="+mj-ea"/>
              </a:rPr>
              <a:t>2. </a:t>
            </a:r>
            <a:r>
              <a:rPr lang="zh-TW" altLang="en-US" sz="4200" dirty="0">
                <a:latin typeface="+mj-ea"/>
                <a:ea typeface="+mj-ea"/>
              </a:rPr>
              <a:t>在分組學習單上寫下三個防疫措施。</a:t>
            </a:r>
            <a:endParaRPr lang="en-US" altLang="zh-TW" sz="4200" dirty="0">
              <a:latin typeface="+mj-ea"/>
              <a:ea typeface="+mj-ea"/>
            </a:endParaRPr>
          </a:p>
          <a:p>
            <a:r>
              <a:rPr lang="en-US" altLang="zh-TW" sz="4200" dirty="0">
                <a:latin typeface="+mj-ea"/>
                <a:ea typeface="+mj-ea"/>
              </a:rPr>
              <a:t>3. </a:t>
            </a:r>
            <a:r>
              <a:rPr lang="zh-TW" altLang="en-US" sz="4200" dirty="0">
                <a:latin typeface="+mj-ea"/>
                <a:ea typeface="+mj-ea"/>
              </a:rPr>
              <a:t>請各組推派代表，向全班說明。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6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583ED9E-B23D-4EB7-A274-A4D4A9F10F45}"/>
              </a:ext>
            </a:extLst>
          </p:cNvPr>
          <p:cNvSpPr txBox="1">
            <a:spLocks/>
          </p:cNvSpPr>
          <p:nvPr/>
        </p:nvSpPr>
        <p:spPr>
          <a:xfrm>
            <a:off x="1581091" y="2373212"/>
            <a:ext cx="9049596" cy="28000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D60394B-5B7E-47E0-A1D6-7EFE30C9F455}"/>
              </a:ext>
            </a:extLst>
          </p:cNvPr>
          <p:cNvSpPr txBox="1"/>
          <p:nvPr/>
        </p:nvSpPr>
        <p:spPr>
          <a:xfrm>
            <a:off x="675111" y="588426"/>
            <a:ext cx="11025707" cy="1862048"/>
          </a:xfrm>
          <a:prstGeom prst="rect">
            <a:avLst/>
          </a:prstGeom>
          <a:solidFill>
            <a:srgbClr val="C5F0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問題與討論：</a:t>
            </a:r>
            <a:endParaRPr lang="en-US" altLang="zh-TW" sz="3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想想看，防疫措施對我們有哪些好處？有哪些壞處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限制或付出代價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4" name="表格 7">
            <a:extLst>
              <a:ext uri="{FF2B5EF4-FFF2-40B4-BE49-F238E27FC236}">
                <a16:creationId xmlns:a16="http://schemas.microsoft.com/office/drawing/2014/main" id="{8D5CB820-8CC5-4703-ABAE-EE520542D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14719"/>
              </p:ext>
            </p:extLst>
          </p:nvPr>
        </p:nvGraphicFramePr>
        <p:xfrm>
          <a:off x="681110" y="4108537"/>
          <a:ext cx="11025708" cy="208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420">
                  <a:extLst>
                    <a:ext uri="{9D8B030D-6E8A-4147-A177-3AD203B41FA5}">
                      <a16:colId xmlns:a16="http://schemas.microsoft.com/office/drawing/2014/main" val="743296139"/>
                    </a:ext>
                  </a:extLst>
                </a:gridCol>
                <a:gridCol w="6038288">
                  <a:extLst>
                    <a:ext uri="{9D8B030D-6E8A-4147-A177-3AD203B41FA5}">
                      <a16:colId xmlns:a16="http://schemas.microsoft.com/office/drawing/2014/main" val="2430827602"/>
                    </a:ext>
                  </a:extLst>
                </a:gridCol>
              </a:tblGrid>
              <a:tr h="6561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+mj-ea"/>
                          <a:ea typeface="+mj-ea"/>
                        </a:rPr>
                        <a:t>好處</a:t>
                      </a:r>
                      <a:r>
                        <a:rPr lang="en-US" altLang="zh-TW" sz="36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3600" dirty="0">
                          <a:latin typeface="+mj-ea"/>
                          <a:ea typeface="+mj-ea"/>
                        </a:rPr>
                        <a:t>優點</a:t>
                      </a:r>
                      <a:r>
                        <a:rPr lang="en-US" altLang="zh-TW" sz="36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 marL="93674" marR="93674" marT="46837" marB="468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+mj-ea"/>
                          <a:ea typeface="+mj-ea"/>
                        </a:rPr>
                        <a:t>壞處</a:t>
                      </a:r>
                      <a:r>
                        <a:rPr lang="en-US" altLang="zh-TW" sz="36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3600" dirty="0">
                          <a:latin typeface="+mj-ea"/>
                          <a:ea typeface="+mj-ea"/>
                        </a:rPr>
                        <a:t>限制、代價</a:t>
                      </a:r>
                      <a:r>
                        <a:rPr lang="en-US" altLang="zh-TW" sz="36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 marL="93674" marR="93674" marT="46837" marB="46837"/>
                </a:tc>
                <a:extLst>
                  <a:ext uri="{0D108BD9-81ED-4DB2-BD59-A6C34878D82A}">
                    <a16:rowId xmlns:a16="http://schemas.microsoft.com/office/drawing/2014/main" val="2251449136"/>
                  </a:ext>
                </a:extLst>
              </a:tr>
              <a:tr h="1425663">
                <a:tc>
                  <a:txBody>
                    <a:bodyPr/>
                    <a:lstStyle/>
                    <a:p>
                      <a:endParaRPr lang="en-US" altLang="zh-TW" sz="2900" dirty="0">
                        <a:latin typeface="+mn-ea"/>
                        <a:ea typeface="+mn-ea"/>
                      </a:endParaRPr>
                    </a:p>
                    <a:p>
                      <a:endParaRPr lang="en-US" altLang="zh-TW" sz="2900" dirty="0">
                        <a:latin typeface="+mn-ea"/>
                        <a:ea typeface="+mn-ea"/>
                      </a:endParaRPr>
                    </a:p>
                    <a:p>
                      <a:endParaRPr lang="en-US" altLang="zh-TW" sz="2900" dirty="0">
                        <a:latin typeface="+mn-ea"/>
                        <a:ea typeface="+mn-ea"/>
                      </a:endParaRPr>
                    </a:p>
                  </a:txBody>
                  <a:tcPr marL="93674" marR="93674" marT="46837" marB="46837"/>
                </a:tc>
                <a:tc>
                  <a:txBody>
                    <a:bodyPr/>
                    <a:lstStyle/>
                    <a:p>
                      <a:endParaRPr lang="en-US" altLang="zh-TW" sz="2900" dirty="0">
                        <a:latin typeface="+mn-ea"/>
                        <a:ea typeface="+mn-ea"/>
                      </a:endParaRPr>
                    </a:p>
                  </a:txBody>
                  <a:tcPr marL="93674" marR="93674" marT="46837" marB="46837"/>
                </a:tc>
                <a:extLst>
                  <a:ext uri="{0D108BD9-81ED-4DB2-BD59-A6C34878D82A}">
                    <a16:rowId xmlns:a16="http://schemas.microsoft.com/office/drawing/2014/main" val="511949198"/>
                  </a:ext>
                </a:extLst>
              </a:tr>
            </a:tbl>
          </a:graphicData>
        </a:graphic>
      </p:graphicFrame>
      <p:graphicFrame>
        <p:nvGraphicFramePr>
          <p:cNvPr id="6" name="表格 11">
            <a:extLst>
              <a:ext uri="{FF2B5EF4-FFF2-40B4-BE49-F238E27FC236}">
                <a16:creationId xmlns:a16="http://schemas.microsoft.com/office/drawing/2014/main" id="{7623A823-D39E-4B52-BB78-BF42E4064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02174"/>
              </p:ext>
            </p:extLst>
          </p:nvPr>
        </p:nvGraphicFramePr>
        <p:xfrm>
          <a:off x="681058" y="2545188"/>
          <a:ext cx="11030064" cy="1476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064">
                  <a:extLst>
                    <a:ext uri="{9D8B030D-6E8A-4147-A177-3AD203B41FA5}">
                      <a16:colId xmlns:a16="http://schemas.microsoft.com/office/drawing/2014/main" val="4125678260"/>
                    </a:ext>
                  </a:extLst>
                </a:gridCol>
              </a:tblGrid>
              <a:tr h="6019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latin typeface="+mj-ea"/>
                          <a:ea typeface="+mj-ea"/>
                        </a:rPr>
                        <a:t>防疫措施</a:t>
                      </a:r>
                    </a:p>
                  </a:txBody>
                  <a:tcPr marL="93674" marR="93674" marT="46837" marB="46837"/>
                </a:tc>
                <a:extLst>
                  <a:ext uri="{0D108BD9-81ED-4DB2-BD59-A6C34878D82A}">
                    <a16:rowId xmlns:a16="http://schemas.microsoft.com/office/drawing/2014/main" val="1765771944"/>
                  </a:ext>
                </a:extLst>
              </a:tr>
              <a:tr h="833975">
                <a:tc>
                  <a:txBody>
                    <a:bodyPr/>
                    <a:lstStyle/>
                    <a:p>
                      <a:endParaRPr lang="zh-TW" altLang="en-US" sz="2900" dirty="0"/>
                    </a:p>
                  </a:txBody>
                  <a:tcPr marL="93674" marR="93674" marT="46837" marB="46837"/>
                </a:tc>
                <a:extLst>
                  <a:ext uri="{0D108BD9-81ED-4DB2-BD59-A6C34878D82A}">
                    <a16:rowId xmlns:a16="http://schemas.microsoft.com/office/drawing/2014/main" val="3093713530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625838BF-0323-49E8-B77D-65878A1244C3}"/>
              </a:ext>
            </a:extLst>
          </p:cNvPr>
          <p:cNvSpPr txBox="1"/>
          <p:nvPr/>
        </p:nvSpPr>
        <p:spPr>
          <a:xfrm>
            <a:off x="794853" y="3175464"/>
            <a:ext cx="10913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dirty="0"/>
              <a:t>到公眾場合</a:t>
            </a:r>
            <a:r>
              <a:rPr lang="en-US" altLang="zh-TW" sz="3400" dirty="0"/>
              <a:t>(</a:t>
            </a:r>
            <a:r>
              <a:rPr lang="zh-TW" altLang="en-US" sz="3400" dirty="0"/>
              <a:t>博物館、餐廳、飯店等</a:t>
            </a:r>
            <a:r>
              <a:rPr lang="en-US" altLang="zh-TW" sz="3400" dirty="0"/>
              <a:t>)</a:t>
            </a:r>
            <a:r>
              <a:rPr lang="zh-TW" altLang="en-US" sz="3400" dirty="0"/>
              <a:t> 要實名登記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859AD91-71C8-48F3-881E-ED94043246B0}"/>
              </a:ext>
            </a:extLst>
          </p:cNvPr>
          <p:cNvSpPr txBox="1"/>
          <p:nvPr/>
        </p:nvSpPr>
        <p:spPr>
          <a:xfrm>
            <a:off x="968558" y="4844773"/>
            <a:ext cx="4413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+mn-ea"/>
              </a:rPr>
              <a:t>記錄足跡，方便疫調，大家安心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1F96518-7CC7-4BD1-9C33-E36D374FB881}"/>
              </a:ext>
            </a:extLst>
          </p:cNvPr>
          <p:cNvSpPr txBox="1"/>
          <p:nvPr/>
        </p:nvSpPr>
        <p:spPr>
          <a:xfrm>
            <a:off x="6032320" y="4832741"/>
            <a:ext cx="54923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+mn-ea"/>
              </a:rPr>
              <a:t>被別人知道個人的基本資料、</a:t>
            </a:r>
            <a:endParaRPr lang="en-US" altLang="zh-TW" sz="3400" dirty="0">
              <a:latin typeface="+mn-ea"/>
            </a:endParaRPr>
          </a:p>
          <a:p>
            <a:r>
              <a:rPr lang="zh-TW" altLang="en-US" sz="3400" dirty="0">
                <a:latin typeface="+mn-ea"/>
              </a:rPr>
              <a:t>讓人知道自己到過哪些地方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7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頹漬風材質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12528</TotalTime>
  <Words>2602</Words>
  <Application>Microsoft Office PowerPoint</Application>
  <PresentationFormat>寬螢幕</PresentationFormat>
  <Paragraphs>203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DFBiaoKai-W5-WINP-BF</vt:lpstr>
      <vt:lpstr>微軟正黑體</vt:lpstr>
      <vt:lpstr>標楷體</vt:lpstr>
      <vt:lpstr>Arial</vt:lpstr>
      <vt:lpstr>Calibri</vt:lpstr>
      <vt:lpstr>Rockwell</vt:lpstr>
      <vt:lpstr>Segoe UI Black</vt:lpstr>
      <vt:lpstr>Tw Cen MT</vt:lpstr>
      <vt:lpstr>Wingdings 2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我看見   防疫措施可能對人民權利的侵害   看到戴口罩可能限制自由，隔離可能造成失學、失業、監控，實名登記和公布過多疫調可能侵犯隱私等。</vt:lpstr>
      <vt:lpstr>讓我們一起 支持合理防疫措施，守護人權！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Zoe Chen</dc:creator>
  <cp:lastModifiedBy>Zoe Chen</cp:lastModifiedBy>
  <cp:revision>734</cp:revision>
  <cp:lastPrinted>2020-09-14T05:42:10Z</cp:lastPrinted>
  <dcterms:created xsi:type="dcterms:W3CDTF">2020-03-06T05:42:09Z</dcterms:created>
  <dcterms:modified xsi:type="dcterms:W3CDTF">2020-10-23T09:12:43Z</dcterms:modified>
</cp:coreProperties>
</file>