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4" r:id="rId3"/>
    <p:sldId id="316" r:id="rId4"/>
    <p:sldId id="317" r:id="rId5"/>
    <p:sldId id="315" r:id="rId6"/>
    <p:sldId id="312" r:id="rId7"/>
    <p:sldId id="318" r:id="rId8"/>
    <p:sldId id="303" r:id="rId9"/>
    <p:sldId id="302" r:id="rId10"/>
    <p:sldId id="304" r:id="rId11"/>
    <p:sldId id="305" r:id="rId12"/>
    <p:sldId id="307" r:id="rId13"/>
    <p:sldId id="308" r:id="rId14"/>
    <p:sldId id="309" r:id="rId15"/>
    <p:sldId id="320" r:id="rId16"/>
    <p:sldId id="310" r:id="rId17"/>
    <p:sldId id="326" r:id="rId18"/>
    <p:sldId id="311" r:id="rId19"/>
    <p:sldId id="321" r:id="rId20"/>
    <p:sldId id="285" r:id="rId21"/>
    <p:sldId id="288" r:id="rId22"/>
    <p:sldId id="306" r:id="rId23"/>
    <p:sldId id="292" r:id="rId24"/>
    <p:sldId id="295" r:id="rId25"/>
    <p:sldId id="294" r:id="rId26"/>
    <p:sldId id="324" r:id="rId27"/>
    <p:sldId id="299" r:id="rId28"/>
    <p:sldId id="296" r:id="rId29"/>
    <p:sldId id="298" r:id="rId30"/>
    <p:sldId id="300" r:id="rId31"/>
    <p:sldId id="325" r:id="rId32"/>
    <p:sldId id="301" r:id="rId33"/>
    <p:sldId id="27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2B6FC1-D3E6-46E0-8CA7-C1B4E6FD122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DCA5719-6CF3-4DB9-AB52-DB7CF7982442}">
      <dgm:prSet phldrT="[文字]"/>
      <dgm:spPr/>
      <dgm:t>
        <a:bodyPr/>
        <a:lstStyle/>
        <a:p>
          <a:r>
            <a:rPr lang="zh-TW" altLang="en-US" dirty="0"/>
            <a:t>報</a:t>
          </a:r>
        </a:p>
      </dgm:t>
    </dgm:pt>
    <dgm:pt modelId="{461BACB4-2092-4207-8F52-9BAE486903E3}" type="parTrans" cxnId="{29788F42-3CF0-4847-8311-CC998D9AF733}">
      <dgm:prSet/>
      <dgm:spPr/>
      <dgm:t>
        <a:bodyPr/>
        <a:lstStyle/>
        <a:p>
          <a:endParaRPr lang="zh-TW" altLang="en-US"/>
        </a:p>
      </dgm:t>
    </dgm:pt>
    <dgm:pt modelId="{4CC144A7-3E37-4D5F-81E1-D2C3CF3233CB}" type="sibTrans" cxnId="{29788F42-3CF0-4847-8311-CC998D9AF733}">
      <dgm:prSet/>
      <dgm:spPr/>
      <dgm:t>
        <a:bodyPr/>
        <a:lstStyle/>
        <a:p>
          <a:endParaRPr lang="zh-TW" altLang="en-US"/>
        </a:p>
      </dgm:t>
    </dgm:pt>
    <dgm:pt modelId="{A7962FF1-BB81-4A99-BE8E-BC8D29F93F7C}">
      <dgm:prSet phldrT="[文字]"/>
      <dgm:spPr/>
      <dgm:t>
        <a:bodyPr/>
        <a:lstStyle/>
        <a:p>
          <a:r>
            <a:rPr lang="zh-TW" altLang="en-US" dirty="0"/>
            <a:t>告</a:t>
          </a:r>
        </a:p>
      </dgm:t>
    </dgm:pt>
    <dgm:pt modelId="{6A7FE591-F55F-4742-9C2F-ACC87FA79BF8}" type="parTrans" cxnId="{42F27CCD-BD7B-4FB9-995F-96DA23128D94}">
      <dgm:prSet/>
      <dgm:spPr/>
      <dgm:t>
        <a:bodyPr/>
        <a:lstStyle/>
        <a:p>
          <a:endParaRPr lang="zh-TW" altLang="en-US"/>
        </a:p>
      </dgm:t>
    </dgm:pt>
    <dgm:pt modelId="{AEDEFB4E-9D27-4F3B-935E-515ABD3B143F}" type="sibTrans" cxnId="{42F27CCD-BD7B-4FB9-995F-96DA23128D94}">
      <dgm:prSet/>
      <dgm:spPr/>
      <dgm:t>
        <a:bodyPr/>
        <a:lstStyle/>
        <a:p>
          <a:endParaRPr lang="zh-TW" altLang="en-US"/>
        </a:p>
      </dgm:t>
    </dgm:pt>
    <dgm:pt modelId="{AAFF1CF8-7E9E-48DD-9ADF-DF36464B93FC}">
      <dgm:prSet phldrT="[文字]"/>
      <dgm:spPr/>
      <dgm:t>
        <a:bodyPr/>
        <a:lstStyle/>
        <a:p>
          <a:r>
            <a:rPr lang="zh-TW" altLang="en-US" dirty="0"/>
            <a:t>完</a:t>
          </a:r>
        </a:p>
      </dgm:t>
    </dgm:pt>
    <dgm:pt modelId="{35EEB4F6-6210-4DE1-8DAF-497835968379}" type="parTrans" cxnId="{E5AB7068-DFC6-4C75-B960-3C5352FEFAA8}">
      <dgm:prSet/>
      <dgm:spPr/>
      <dgm:t>
        <a:bodyPr/>
        <a:lstStyle/>
        <a:p>
          <a:endParaRPr lang="zh-TW" altLang="en-US"/>
        </a:p>
      </dgm:t>
    </dgm:pt>
    <dgm:pt modelId="{B419CEBA-322B-440D-8FCC-C9C403CF9456}" type="sibTrans" cxnId="{E5AB7068-DFC6-4C75-B960-3C5352FEFAA8}">
      <dgm:prSet/>
      <dgm:spPr/>
      <dgm:t>
        <a:bodyPr/>
        <a:lstStyle/>
        <a:p>
          <a:endParaRPr lang="zh-TW" altLang="en-US"/>
        </a:p>
      </dgm:t>
    </dgm:pt>
    <dgm:pt modelId="{806E573B-2637-4EA7-9CB3-3BC746CA5AC6}">
      <dgm:prSet phldrT="[文字]"/>
      <dgm:spPr/>
      <dgm:t>
        <a:bodyPr/>
        <a:lstStyle/>
        <a:p>
          <a:r>
            <a:rPr lang="zh-TW" altLang="en-US" dirty="0"/>
            <a:t>畢</a:t>
          </a:r>
        </a:p>
      </dgm:t>
    </dgm:pt>
    <dgm:pt modelId="{78C66F36-0242-4D2A-A970-90AA7014EA21}" type="parTrans" cxnId="{F27F4C75-32E8-42BB-A772-064B4E0D6D1B}">
      <dgm:prSet/>
      <dgm:spPr/>
      <dgm:t>
        <a:bodyPr/>
        <a:lstStyle/>
        <a:p>
          <a:endParaRPr lang="zh-TW" altLang="en-US"/>
        </a:p>
      </dgm:t>
    </dgm:pt>
    <dgm:pt modelId="{4DCEEB8C-2E44-42CD-BD65-BA202DE891F5}" type="sibTrans" cxnId="{F27F4C75-32E8-42BB-A772-064B4E0D6D1B}">
      <dgm:prSet/>
      <dgm:spPr/>
      <dgm:t>
        <a:bodyPr/>
        <a:lstStyle/>
        <a:p>
          <a:endParaRPr lang="zh-TW" altLang="en-US"/>
        </a:p>
      </dgm:t>
    </dgm:pt>
    <dgm:pt modelId="{27954F56-B831-4425-A293-E994738E8334}" type="pres">
      <dgm:prSet presAssocID="{D62B6FC1-D3E6-46E0-8CA7-C1B4E6FD122C}" presName="Name0" presStyleCnt="0">
        <dgm:presLayoutVars>
          <dgm:dir/>
          <dgm:resizeHandles val="exact"/>
        </dgm:presLayoutVars>
      </dgm:prSet>
      <dgm:spPr/>
    </dgm:pt>
    <dgm:pt modelId="{B5A6C1E2-33B8-4E4C-B889-3BA0B1F3BCB5}" type="pres">
      <dgm:prSet presAssocID="{3DCA5719-6CF3-4DB9-AB52-DB7CF7982442}" presName="Name5" presStyleLbl="vennNode1" presStyleIdx="0" presStyleCnt="4">
        <dgm:presLayoutVars>
          <dgm:bulletEnabled val="1"/>
        </dgm:presLayoutVars>
      </dgm:prSet>
      <dgm:spPr/>
    </dgm:pt>
    <dgm:pt modelId="{4A8244A1-7640-446D-BE90-58ABB83A5982}" type="pres">
      <dgm:prSet presAssocID="{4CC144A7-3E37-4D5F-81E1-D2C3CF3233CB}" presName="space" presStyleCnt="0"/>
      <dgm:spPr/>
    </dgm:pt>
    <dgm:pt modelId="{D1C012B4-E522-419A-BF81-5D634C52E743}" type="pres">
      <dgm:prSet presAssocID="{A7962FF1-BB81-4A99-BE8E-BC8D29F93F7C}" presName="Name5" presStyleLbl="vennNode1" presStyleIdx="1" presStyleCnt="4">
        <dgm:presLayoutVars>
          <dgm:bulletEnabled val="1"/>
        </dgm:presLayoutVars>
      </dgm:prSet>
      <dgm:spPr/>
    </dgm:pt>
    <dgm:pt modelId="{35463985-C106-4535-A18C-CA20D9836732}" type="pres">
      <dgm:prSet presAssocID="{AEDEFB4E-9D27-4F3B-935E-515ABD3B143F}" presName="space" presStyleCnt="0"/>
      <dgm:spPr/>
    </dgm:pt>
    <dgm:pt modelId="{B0587CDE-00C8-4140-B904-55C25987B903}" type="pres">
      <dgm:prSet presAssocID="{AAFF1CF8-7E9E-48DD-9ADF-DF36464B93FC}" presName="Name5" presStyleLbl="vennNode1" presStyleIdx="2" presStyleCnt="4">
        <dgm:presLayoutVars>
          <dgm:bulletEnabled val="1"/>
        </dgm:presLayoutVars>
      </dgm:prSet>
      <dgm:spPr/>
    </dgm:pt>
    <dgm:pt modelId="{271B15D7-5040-447C-929F-BC3E3B4873BB}" type="pres">
      <dgm:prSet presAssocID="{B419CEBA-322B-440D-8FCC-C9C403CF9456}" presName="space" presStyleCnt="0"/>
      <dgm:spPr/>
    </dgm:pt>
    <dgm:pt modelId="{A5393C34-1A29-4A54-A066-B328D7CF123B}" type="pres">
      <dgm:prSet presAssocID="{806E573B-2637-4EA7-9CB3-3BC746CA5AC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5D79721-4056-40AB-BE75-570901F895F1}" type="presOf" srcId="{3DCA5719-6CF3-4DB9-AB52-DB7CF7982442}" destId="{B5A6C1E2-33B8-4E4C-B889-3BA0B1F3BCB5}" srcOrd="0" destOrd="0" presId="urn:microsoft.com/office/officeart/2005/8/layout/venn3"/>
    <dgm:cxn modelId="{29788F42-3CF0-4847-8311-CC998D9AF733}" srcId="{D62B6FC1-D3E6-46E0-8CA7-C1B4E6FD122C}" destId="{3DCA5719-6CF3-4DB9-AB52-DB7CF7982442}" srcOrd="0" destOrd="0" parTransId="{461BACB4-2092-4207-8F52-9BAE486903E3}" sibTransId="{4CC144A7-3E37-4D5F-81E1-D2C3CF3233CB}"/>
    <dgm:cxn modelId="{E5AB7068-DFC6-4C75-B960-3C5352FEFAA8}" srcId="{D62B6FC1-D3E6-46E0-8CA7-C1B4E6FD122C}" destId="{AAFF1CF8-7E9E-48DD-9ADF-DF36464B93FC}" srcOrd="2" destOrd="0" parTransId="{35EEB4F6-6210-4DE1-8DAF-497835968379}" sibTransId="{B419CEBA-322B-440D-8FCC-C9C403CF9456}"/>
    <dgm:cxn modelId="{9724F253-3223-406A-95DC-F9691AE8ED83}" type="presOf" srcId="{D62B6FC1-D3E6-46E0-8CA7-C1B4E6FD122C}" destId="{27954F56-B831-4425-A293-E994738E8334}" srcOrd="0" destOrd="0" presId="urn:microsoft.com/office/officeart/2005/8/layout/venn3"/>
    <dgm:cxn modelId="{F27F4C75-32E8-42BB-A772-064B4E0D6D1B}" srcId="{D62B6FC1-D3E6-46E0-8CA7-C1B4E6FD122C}" destId="{806E573B-2637-4EA7-9CB3-3BC746CA5AC6}" srcOrd="3" destOrd="0" parTransId="{78C66F36-0242-4D2A-A970-90AA7014EA21}" sibTransId="{4DCEEB8C-2E44-42CD-BD65-BA202DE891F5}"/>
    <dgm:cxn modelId="{4553217E-CA52-42D8-BF66-AEA11956033E}" type="presOf" srcId="{A7962FF1-BB81-4A99-BE8E-BC8D29F93F7C}" destId="{D1C012B4-E522-419A-BF81-5D634C52E743}" srcOrd="0" destOrd="0" presId="urn:microsoft.com/office/officeart/2005/8/layout/venn3"/>
    <dgm:cxn modelId="{569F2997-4E50-4AB8-B0DF-7002B29F640E}" type="presOf" srcId="{806E573B-2637-4EA7-9CB3-3BC746CA5AC6}" destId="{A5393C34-1A29-4A54-A066-B328D7CF123B}" srcOrd="0" destOrd="0" presId="urn:microsoft.com/office/officeart/2005/8/layout/venn3"/>
    <dgm:cxn modelId="{4959E6C3-0AD8-4F7F-B955-48C44A600120}" type="presOf" srcId="{AAFF1CF8-7E9E-48DD-9ADF-DF36464B93FC}" destId="{B0587CDE-00C8-4140-B904-55C25987B903}" srcOrd="0" destOrd="0" presId="urn:microsoft.com/office/officeart/2005/8/layout/venn3"/>
    <dgm:cxn modelId="{42F27CCD-BD7B-4FB9-995F-96DA23128D94}" srcId="{D62B6FC1-D3E6-46E0-8CA7-C1B4E6FD122C}" destId="{A7962FF1-BB81-4A99-BE8E-BC8D29F93F7C}" srcOrd="1" destOrd="0" parTransId="{6A7FE591-F55F-4742-9C2F-ACC87FA79BF8}" sibTransId="{AEDEFB4E-9D27-4F3B-935E-515ABD3B143F}"/>
    <dgm:cxn modelId="{763A89D0-4383-4736-BEFB-44CBC9C6732D}" type="presParOf" srcId="{27954F56-B831-4425-A293-E994738E8334}" destId="{B5A6C1E2-33B8-4E4C-B889-3BA0B1F3BCB5}" srcOrd="0" destOrd="0" presId="urn:microsoft.com/office/officeart/2005/8/layout/venn3"/>
    <dgm:cxn modelId="{3B768626-E7C5-43A9-9C96-F3F8B9D33B73}" type="presParOf" srcId="{27954F56-B831-4425-A293-E994738E8334}" destId="{4A8244A1-7640-446D-BE90-58ABB83A5982}" srcOrd="1" destOrd="0" presId="urn:microsoft.com/office/officeart/2005/8/layout/venn3"/>
    <dgm:cxn modelId="{BD144939-5F22-451D-912D-D9D07776F5A7}" type="presParOf" srcId="{27954F56-B831-4425-A293-E994738E8334}" destId="{D1C012B4-E522-419A-BF81-5D634C52E743}" srcOrd="2" destOrd="0" presId="urn:microsoft.com/office/officeart/2005/8/layout/venn3"/>
    <dgm:cxn modelId="{F3EA3C1A-B611-47B8-9969-2824F8BD8031}" type="presParOf" srcId="{27954F56-B831-4425-A293-E994738E8334}" destId="{35463985-C106-4535-A18C-CA20D9836732}" srcOrd="3" destOrd="0" presId="urn:microsoft.com/office/officeart/2005/8/layout/venn3"/>
    <dgm:cxn modelId="{591BF05E-6E38-4079-A51F-0B4B8465CF60}" type="presParOf" srcId="{27954F56-B831-4425-A293-E994738E8334}" destId="{B0587CDE-00C8-4140-B904-55C25987B903}" srcOrd="4" destOrd="0" presId="urn:microsoft.com/office/officeart/2005/8/layout/venn3"/>
    <dgm:cxn modelId="{EC7248E0-000D-4FAB-BD7D-C5A4F8F56AE3}" type="presParOf" srcId="{27954F56-B831-4425-A293-E994738E8334}" destId="{271B15D7-5040-447C-929F-BC3E3B4873BB}" srcOrd="5" destOrd="0" presId="urn:microsoft.com/office/officeart/2005/8/layout/venn3"/>
    <dgm:cxn modelId="{2AA01685-1F4D-4260-9B6F-5E202063270F}" type="presParOf" srcId="{27954F56-B831-4425-A293-E994738E8334}" destId="{A5393C34-1A29-4A54-A066-B328D7CF123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6C1E2-33B8-4E4C-B889-3BA0B1F3BCB5}">
      <dsp:nvSpPr>
        <dsp:cNvPr id="0" name=""/>
        <dsp:cNvSpPr/>
      </dsp:nvSpPr>
      <dsp:spPr>
        <a:xfrm>
          <a:off x="2518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報</a:t>
          </a:r>
        </a:p>
      </dsp:txBody>
      <dsp:txXfrm>
        <a:off x="372566" y="1047343"/>
        <a:ext cx="1786749" cy="1786749"/>
      </dsp:txXfrm>
    </dsp:sp>
    <dsp:sp modelId="{D1C012B4-E522-419A-BF81-5D634C52E743}">
      <dsp:nvSpPr>
        <dsp:cNvPr id="0" name=""/>
        <dsp:cNvSpPr/>
      </dsp:nvSpPr>
      <dsp:spPr>
        <a:xfrm>
          <a:off x="2023994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告</a:t>
          </a:r>
        </a:p>
      </dsp:txBody>
      <dsp:txXfrm>
        <a:off x="2394042" y="1047343"/>
        <a:ext cx="1786749" cy="1786749"/>
      </dsp:txXfrm>
    </dsp:sp>
    <dsp:sp modelId="{B0587CDE-00C8-4140-B904-55C25987B903}">
      <dsp:nvSpPr>
        <dsp:cNvPr id="0" name=""/>
        <dsp:cNvSpPr/>
      </dsp:nvSpPr>
      <dsp:spPr>
        <a:xfrm>
          <a:off x="4045471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完</a:t>
          </a:r>
        </a:p>
      </dsp:txBody>
      <dsp:txXfrm>
        <a:off x="4415519" y="1047343"/>
        <a:ext cx="1786749" cy="1786749"/>
      </dsp:txXfrm>
    </dsp:sp>
    <dsp:sp modelId="{A5393C34-1A29-4A54-A066-B328D7CF123B}">
      <dsp:nvSpPr>
        <dsp:cNvPr id="0" name=""/>
        <dsp:cNvSpPr/>
      </dsp:nvSpPr>
      <dsp:spPr>
        <a:xfrm>
          <a:off x="6066947" y="677295"/>
          <a:ext cx="2526845" cy="25268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061" tIns="82550" rIns="139061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kern="1200" dirty="0"/>
            <a:t>畢</a:t>
          </a:r>
        </a:p>
      </dsp:txBody>
      <dsp:txXfrm>
        <a:off x="6436995" y="1047343"/>
        <a:ext cx="1786749" cy="1786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B3F2D5-ACE7-4E0F-AC66-9C7ECCC04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097" y="788276"/>
            <a:ext cx="5439103" cy="1671145"/>
          </a:xfrm>
        </p:spPr>
        <p:txBody>
          <a:bodyPr/>
          <a:lstStyle/>
          <a:p>
            <a:r>
              <a:rPr lang="zh-TW" altLang="en-US" sz="6600">
                <a:solidFill>
                  <a:srgbClr val="0070C0"/>
                </a:solidFill>
              </a:rPr>
              <a:t>校訂課程</a:t>
            </a:r>
            <a:r>
              <a:rPr lang="zh-TW" altLang="en-US" sz="6600" dirty="0">
                <a:solidFill>
                  <a:srgbClr val="0070C0"/>
                </a:solidFill>
              </a:rPr>
              <a:t>分享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9A83F6-D964-4599-A1FD-3BC754DE9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9639154" cy="146709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rgbClr val="00B050"/>
                </a:solidFill>
              </a:rPr>
              <a:t>111.1.19</a:t>
            </a:r>
          </a:p>
          <a:p>
            <a:r>
              <a:rPr lang="zh-TW" altLang="en-US" sz="3600" dirty="0">
                <a:solidFill>
                  <a:srgbClr val="FF0000"/>
                </a:solidFill>
              </a:rPr>
              <a:t>一年級報告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260951-0E70-401F-BAF0-712D77F8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" t="11812" r="4520" b="15451"/>
          <a:stretch/>
        </p:blipFill>
        <p:spPr>
          <a:xfrm>
            <a:off x="1507067" y="1986455"/>
            <a:ext cx="6578086" cy="3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C4C05-A34F-4B8E-8626-82ECEC2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2</a:t>
            </a:r>
            <a:r>
              <a:rPr lang="zh-TW" altLang="en-US" dirty="0"/>
              <a:t>：師長對對碰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5FEAEEC-5A34-4452-8718-0933DEE46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050" y="1196182"/>
            <a:ext cx="4364258" cy="5815732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D923E1-D59C-40CE-BE6A-47A7EAA2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26" y="1797269"/>
            <a:ext cx="3922342" cy="48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3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525DC-B84F-4B48-AA22-A78B6597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剪貼配對：有口罩和無口罩版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E820C-1BDE-4E4C-9D9F-142CD2814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40" y="2172525"/>
            <a:ext cx="5172331" cy="3881436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81064E-2551-4F06-AF77-2538E6D7B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172524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47765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B63C18-6B9A-4AF0-9FCC-F397F7054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3</a:t>
            </a:r>
            <a:r>
              <a:rPr lang="zh-TW" altLang="en-US" dirty="0"/>
              <a:t>：尋師活動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8FF933-3BBA-4B9E-B298-6ADBDEF74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163" y="1930398"/>
            <a:ext cx="4973332" cy="3924735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3EDABA-02C2-44A7-9FC3-6670C08C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0106"/>
            <a:ext cx="5286703" cy="39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B3F722-0C6A-4309-BF8A-04C45E57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128819" cy="1320800"/>
          </a:xfrm>
        </p:spPr>
        <p:txBody>
          <a:bodyPr/>
          <a:lstStyle/>
          <a:p>
            <a:r>
              <a:rPr lang="zh-TW" altLang="en-US" dirty="0"/>
              <a:t>公布答案、統計分數：</a:t>
            </a:r>
            <a:br>
              <a:rPr lang="en-US" altLang="zh-TW" dirty="0"/>
            </a:br>
            <a:r>
              <a:rPr lang="zh-TW" altLang="en-US" dirty="0"/>
              <a:t>分成：超強、好眼力、再記清楚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4F55E44-FA2B-4E0E-84C3-E4799B7FC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520" y="1930400"/>
            <a:ext cx="3495996" cy="47097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538F48-C27B-4F7C-94C5-5F9E53FB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11" y="1953285"/>
            <a:ext cx="6249169" cy="46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83B81B-64A9-42CE-9512-878F396B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（三）教師觀察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CF33C1-2619-430A-94BD-86D8209D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993" y="1930400"/>
            <a:ext cx="8265009" cy="4653996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有複習</a:t>
            </a:r>
            <a:r>
              <a:rPr lang="en-US" altLang="zh-TW" sz="2800" dirty="0"/>
              <a:t>PPT</a:t>
            </a:r>
            <a:r>
              <a:rPr lang="zh-TW" altLang="en-US" sz="2800" dirty="0"/>
              <a:t>或同學討論，正確率高。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老師給小提示，正確率也高。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照片多，一開始覺得難，到最後並不難。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學生覺得有趣，最後真面目揭曉，大聲歡呼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貼隔壁班老師，幾乎都對，可見最熟悉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09388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EB9F0A-2363-4D6C-9A81-8BFB452C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76" y="609600"/>
            <a:ext cx="7571326" cy="49398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19950A-DE7E-4900-8EC0-6A926C72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0686"/>
            <a:ext cx="8596668" cy="3880773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6</a:t>
            </a:r>
            <a:r>
              <a:rPr lang="zh-TW" altLang="en-US" sz="2800" dirty="0"/>
              <a:t>尋師活動，在辦公室苦尋，老師會指引，學生很快找到目標老師。</a:t>
            </a:r>
            <a:endParaRPr lang="en-US" altLang="zh-TW" sz="2800" dirty="0"/>
          </a:p>
          <a:p>
            <a:r>
              <a:rPr lang="en-US" altLang="zh-TW" sz="2800" dirty="0"/>
              <a:t>7</a:t>
            </a:r>
            <a:r>
              <a:rPr lang="zh-TW" altLang="en-US" sz="2800" dirty="0"/>
              <a:t>學生會針對師長外型找線索（煒堃老師分享）。</a:t>
            </a:r>
            <a:endParaRPr lang="en-US" altLang="zh-TW" sz="2800" dirty="0"/>
          </a:p>
          <a:p>
            <a:r>
              <a:rPr lang="en-US" altLang="zh-TW" sz="2800" dirty="0"/>
              <a:t>8</a:t>
            </a:r>
            <a:r>
              <a:rPr lang="zh-TW" altLang="en-US" sz="2800" dirty="0"/>
              <a:t>孩子分享，問該老師主要工作，師長都說得清楚，孩子完成任務，有成就感。</a:t>
            </a:r>
            <a:endParaRPr lang="en-US" altLang="zh-TW" sz="2800" dirty="0"/>
          </a:p>
          <a:p>
            <a:r>
              <a:rPr lang="en-US" altLang="zh-TW" sz="2800" dirty="0"/>
              <a:t>9</a:t>
            </a:r>
            <a:r>
              <a:rPr lang="zh-TW" altLang="en-US" sz="2800" dirty="0"/>
              <a:t>經過此活動，學年老師遇到其他班孩子，孩子都很親切的問候○○○老師好。</a:t>
            </a:r>
          </a:p>
        </p:txBody>
      </p:sp>
    </p:spTree>
    <p:extLst>
      <p:ext uri="{BB962C8B-B14F-4D97-AF65-F5344CB8AC3E}">
        <p14:creationId xmlns:p14="http://schemas.microsoft.com/office/powerpoint/2010/main" val="92050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B133A9-B798-4E67-9260-F8DCDDCB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參、效果層面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2AFAF-64D2-4C70-A098-743D9BD4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8" y="1671145"/>
            <a:ext cx="8422664" cy="437021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有沒有達到教學目標？</a:t>
            </a:r>
            <a:endParaRPr lang="en-US" altLang="zh-TW" sz="2800" dirty="0"/>
          </a:p>
          <a:p>
            <a:r>
              <a:rPr lang="zh-TW" altLang="en-US" sz="2800" dirty="0"/>
              <a:t>證據：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看到學年老師都能親切有禮貌問好「</a:t>
            </a:r>
            <a:r>
              <a:rPr lang="en-US" altLang="zh-TW" sz="2800" dirty="0"/>
              <a:t>000</a:t>
            </a:r>
            <a:r>
              <a:rPr lang="zh-TW" altLang="en-US" sz="2800" dirty="0"/>
              <a:t>老師好」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交代去辦公室拿東西，能找到辦公室的師長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看到校長、護士、阿德叔叔都能問好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孩子說出放學時，信光主任、花嘉老師</a:t>
            </a:r>
            <a:r>
              <a:rPr lang="en-US" altLang="zh-TW" sz="2800" dirty="0"/>
              <a:t>…</a:t>
            </a:r>
            <a:r>
              <a:rPr lang="zh-TW" altLang="en-US" sz="2800" dirty="0"/>
              <a:t>都在值勤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評分表也有一個分數</a:t>
            </a:r>
          </a:p>
        </p:txBody>
      </p:sp>
    </p:spTree>
    <p:extLst>
      <p:ext uri="{BB962C8B-B14F-4D97-AF65-F5344CB8AC3E}">
        <p14:creationId xmlns:p14="http://schemas.microsoft.com/office/powerpoint/2010/main" val="38792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608FF-7DDC-4474-B524-3AF9F5FB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師長對對碰統計一個班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9915CA-9E04-4BDA-9279-EA6228856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726166"/>
              </p:ext>
            </p:extLst>
          </p:nvPr>
        </p:nvGraphicFramePr>
        <p:xfrm>
          <a:off x="676978" y="1608083"/>
          <a:ext cx="8596668" cy="358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556">
                  <a:extLst>
                    <a:ext uri="{9D8B030D-6E8A-4147-A177-3AD203B41FA5}">
                      <a16:colId xmlns:a16="http://schemas.microsoft.com/office/drawing/2014/main" val="852728486"/>
                    </a:ext>
                  </a:extLst>
                </a:gridCol>
                <a:gridCol w="2865556">
                  <a:extLst>
                    <a:ext uri="{9D8B030D-6E8A-4147-A177-3AD203B41FA5}">
                      <a16:colId xmlns:a16="http://schemas.microsoft.com/office/drawing/2014/main" val="1475110811"/>
                    </a:ext>
                  </a:extLst>
                </a:gridCol>
                <a:gridCol w="2865556">
                  <a:extLst>
                    <a:ext uri="{9D8B030D-6E8A-4147-A177-3AD203B41FA5}">
                      <a16:colId xmlns:a16="http://schemas.microsoft.com/office/drawing/2014/main" val="3076116221"/>
                    </a:ext>
                  </a:extLst>
                </a:gridCol>
              </a:tblGrid>
              <a:tr h="8952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印章個數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人數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備註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798800"/>
                  </a:ext>
                </a:extLst>
              </a:tr>
              <a:tr h="8952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19-27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17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全對</a:t>
                      </a:r>
                      <a:r>
                        <a:rPr lang="en-US" altLang="zh-TW" sz="3600" dirty="0"/>
                        <a:t>5</a:t>
                      </a:r>
                      <a:r>
                        <a:rPr lang="zh-TW" altLang="en-US" sz="3600"/>
                        <a:t>人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62822"/>
                  </a:ext>
                </a:extLst>
              </a:tr>
              <a:tr h="8952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9-18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6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555106"/>
                  </a:ext>
                </a:extLst>
              </a:tr>
              <a:tr h="8952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8</a:t>
                      </a:r>
                      <a:r>
                        <a:rPr lang="zh-TW" altLang="en-US" sz="3600" dirty="0"/>
                        <a:t>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/>
                        <a:t>2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919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2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3709F-A20F-42DD-AA37-1B582C42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貳、實施層面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8491F4-9BC1-427E-A0A5-95B9D54EE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第二個主題</a:t>
            </a:r>
            <a:endParaRPr lang="en-US" altLang="zh-TW" sz="5400" dirty="0"/>
          </a:p>
          <a:p>
            <a:r>
              <a:rPr lang="zh-TW" altLang="en-US" sz="5400" dirty="0"/>
              <a:t>          校園安全地圖</a:t>
            </a:r>
          </a:p>
        </p:txBody>
      </p:sp>
    </p:spTree>
    <p:extLst>
      <p:ext uri="{BB962C8B-B14F-4D97-AF65-F5344CB8AC3E}">
        <p14:creationId xmlns:p14="http://schemas.microsoft.com/office/powerpoint/2010/main" val="55087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F6D8CE-50FF-411A-8D71-B3CAB4AF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（一）學年共備會議記錄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96C31D-B93E-4FC5-AB10-0F071ADB5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560787"/>
            <a:ext cx="8328071" cy="4480576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1</a:t>
            </a:r>
            <a:r>
              <a:rPr lang="zh-TW" altLang="en-US" sz="2800" dirty="0"/>
              <a:t>校園施工，沒有遊樂設施，課程如何銜接？</a:t>
            </a:r>
            <a:endParaRPr lang="en-US" altLang="zh-TW" sz="2800" dirty="0"/>
          </a:p>
          <a:p>
            <a:r>
              <a:rPr lang="zh-TW" altLang="en-US" sz="2800" dirty="0"/>
              <a:t>→修正看影片和下課去什麼地方做什麼事。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校園巡禮，出校門口往校園裡看有危險性</a:t>
            </a:r>
            <a:endParaRPr lang="en-US" altLang="zh-TW" sz="2800" dirty="0"/>
          </a:p>
          <a:p>
            <a:r>
              <a:rPr lang="zh-TW" altLang="en-US" sz="2800" dirty="0"/>
              <a:t>→修正從校園裡面往外觀察就好。</a:t>
            </a:r>
            <a:endParaRPr lang="en-US" altLang="zh-TW" sz="2800" dirty="0"/>
          </a:p>
          <a:p>
            <a:pPr marL="347472" indent="-347472">
              <a:buFont typeface="Wingdings 3" panose="05040102010807070707" pitchFamily="18" charset="2"/>
              <a:buChar char="u"/>
            </a:pPr>
            <a:r>
              <a:rPr lang="en-US" altLang="zh-TW" sz="2800" dirty="0"/>
              <a:t>3</a:t>
            </a:r>
            <a:r>
              <a:rPr lang="zh-TW" altLang="en-US" sz="2800" dirty="0"/>
              <a:t>校園安全地圖剪貼畫</a:t>
            </a:r>
            <a:endParaRPr lang="en-US" altLang="zh-TW" sz="2800" dirty="0"/>
          </a:p>
          <a:p>
            <a:pPr marL="347472" indent="-347472">
              <a:buFont typeface="Wingdings 3" panose="05040102010807070707" pitchFamily="18" charset="2"/>
              <a:buChar char="u"/>
            </a:pPr>
            <a:r>
              <a:rPr lang="zh-TW" altLang="zh-TW" sz="2800" dirty="0">
                <a:sym typeface="Wingdings" panose="05000000000000000000" pitchFamily="2" charset="2"/>
              </a:rPr>
              <a:t></a:t>
            </a:r>
            <a:r>
              <a:rPr lang="zh-TW" altLang="en-US" sz="2800" dirty="0"/>
              <a:t>以小組完成無法檢核個人→修正為個人完成海報。</a:t>
            </a:r>
            <a:endParaRPr lang="zh-TW" altLang="zh-TW" sz="2800" dirty="0"/>
          </a:p>
          <a:p>
            <a:r>
              <a:rPr lang="zh-TW" altLang="en-US" sz="2800" dirty="0">
                <a:sym typeface="Wingdings" panose="05000000000000000000" pitchFamily="2" charset="2"/>
              </a:rPr>
              <a:t>之前校園地圖學習單僅有六處地點→修正校園多處角落都可考慮。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2402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2FED7-F9A0-4AFA-993D-22A35FF9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24152"/>
          </a:xfrm>
        </p:spPr>
        <p:txBody>
          <a:bodyPr/>
          <a:lstStyle/>
          <a:p>
            <a:r>
              <a:rPr lang="zh-TW" altLang="en-US" dirty="0"/>
              <a:t>壹、設計層面：</a:t>
            </a:r>
            <a:br>
              <a:rPr lang="en-US" altLang="zh-TW" dirty="0"/>
            </a:br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E4CC02-DF48-4AAA-AA48-EC01F451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17530"/>
            <a:ext cx="8596668" cy="3723831"/>
          </a:xfrm>
        </p:spPr>
        <p:txBody>
          <a:bodyPr/>
          <a:lstStyle/>
          <a:p>
            <a:r>
              <a:rPr lang="zh-TW" altLang="en-US" sz="2800" dirty="0"/>
              <a:t>一、師長賓果樂：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很踴躍簽名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不認識師長</a:t>
            </a:r>
            <a:endParaRPr lang="en-US" altLang="zh-TW" sz="2800" dirty="0"/>
          </a:p>
          <a:p>
            <a:endParaRPr lang="en-US" altLang="zh-TW" sz="2400" dirty="0"/>
          </a:p>
          <a:p>
            <a:pPr lvl="1"/>
            <a:endParaRPr lang="en-US" altLang="zh-TW" sz="2200" dirty="0"/>
          </a:p>
          <a:p>
            <a:endParaRPr lang="en-US" altLang="zh-TW" sz="24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F2C0A5-90C8-4634-8E39-D2C25416B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" r="7576"/>
          <a:stretch/>
        </p:blipFill>
        <p:spPr>
          <a:xfrm>
            <a:off x="4190961" y="1480728"/>
            <a:ext cx="3349631" cy="499080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C827FAC-5BDC-4D3F-8DFE-0B360F697A54}"/>
              </a:ext>
            </a:extLst>
          </p:cNvPr>
          <p:cNvSpPr txBox="1"/>
          <p:nvPr/>
        </p:nvSpPr>
        <p:spPr>
          <a:xfrm>
            <a:off x="8392426" y="4221776"/>
            <a:ext cx="2512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這是誰的簽名呢？小朋友真的認識這個老師嗎</a:t>
            </a:r>
            <a:r>
              <a:rPr lang="zh-TW" altLang="en-US" dirty="0"/>
              <a:t>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385A3FB-0040-46BB-8BA9-3ED367C98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26" t="57841" r="18782" b="23404"/>
          <a:stretch/>
        </p:blipFill>
        <p:spPr>
          <a:xfrm>
            <a:off x="8001040" y="1480728"/>
            <a:ext cx="2790498" cy="258544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3F6D40-CDA6-4F22-A78E-667FCEFA9096}"/>
              </a:ext>
            </a:extLst>
          </p:cNvPr>
          <p:cNvSpPr txBox="1"/>
          <p:nvPr/>
        </p:nvSpPr>
        <p:spPr>
          <a:xfrm>
            <a:off x="3406739" y="3578772"/>
            <a:ext cx="553998" cy="2669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/>
              <a:t>兩年前的賓果樂</a:t>
            </a:r>
            <a:r>
              <a:rPr lang="zh-TW" altLang="en-US" sz="2400" dirty="0">
                <a:latin typeface="Arial Black" panose="020B0A04020102020204" pitchFamily="34" charset="0"/>
              </a:rPr>
              <a:t>►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1254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9D03B-BC6F-4090-A18A-9062FF42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（二）活動</a:t>
            </a:r>
            <a:r>
              <a:rPr lang="en-US" altLang="zh-TW" dirty="0"/>
              <a:t>1</a:t>
            </a:r>
            <a:r>
              <a:rPr lang="zh-TW" altLang="en-US" dirty="0"/>
              <a:t>：播放遊戲安全影片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0C1A80-B6DD-469F-AE1F-F9EF3E950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0" y="1765738"/>
            <a:ext cx="10113183" cy="4275624"/>
          </a:xfrm>
        </p:spPr>
        <p:txBody>
          <a:bodyPr/>
          <a:lstStyle/>
          <a:p>
            <a:r>
              <a:rPr lang="zh-TW" altLang="en-US" sz="2800" dirty="0"/>
              <a:t>播放影片、校園哪裡玩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0A8DB7B-70E5-4B97-88D7-43E80A85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8166"/>
            <a:ext cx="4821223" cy="36179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61111A-B80F-44D3-832A-68F0142A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39" y="2455047"/>
            <a:ext cx="4821223" cy="36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AAAAE4-8234-41EE-93F3-2DA76CAA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報告和討論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1F6C43-16AF-49BE-9694-5FFC1E15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5476"/>
            <a:ext cx="9138186" cy="4795887"/>
          </a:xfrm>
        </p:spPr>
        <p:txBody>
          <a:bodyPr/>
          <a:lstStyle/>
          <a:p>
            <a:r>
              <a:rPr lang="zh-TW" altLang="en-US" sz="2800" dirty="0"/>
              <a:t>會去哪裡玩</a:t>
            </a:r>
            <a:endParaRPr lang="en-US" altLang="zh-TW" sz="2800" dirty="0"/>
          </a:p>
          <a:p>
            <a:r>
              <a:rPr lang="zh-TW" altLang="en-US" sz="2800" dirty="0"/>
              <a:t>要注意什麼</a:t>
            </a:r>
            <a:endParaRPr lang="en-US" altLang="zh-TW" sz="28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349AC5-7C32-480C-84A8-6642D4DE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38" y="2566276"/>
            <a:ext cx="5097515" cy="38252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3D9508F-29D6-4CF0-8E6A-EFA87E1E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6275"/>
            <a:ext cx="5097517" cy="38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6C0AFC-A4B4-4060-9ADD-277FCF8D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學生活動</a:t>
            </a:r>
            <a:r>
              <a:rPr lang="en-US" altLang="zh-TW" dirty="0"/>
              <a:t>2</a:t>
            </a:r>
            <a:r>
              <a:rPr lang="zh-TW" altLang="en-US" dirty="0"/>
              <a:t>：校園巡禮  看看找找好新鮮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E67C8D4B-EFA7-45CF-9578-16F82FE52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03" y="2693631"/>
            <a:ext cx="3796292" cy="2848825"/>
          </a:xfr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DECBD1-2C29-4804-8ED7-4122AE217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54" y="2693630"/>
            <a:ext cx="3796292" cy="28488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4B08351-5A06-4CB2-BED3-CA6DC55F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307" y="2693630"/>
            <a:ext cx="3796292" cy="28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6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5AEAE2-DD6F-423A-B396-B3B36E3E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16638"/>
            <a:ext cx="9518504" cy="1222542"/>
          </a:xfrm>
        </p:spPr>
        <p:txBody>
          <a:bodyPr/>
          <a:lstStyle/>
          <a:p>
            <a:r>
              <a:rPr lang="zh-TW" altLang="en-US" dirty="0"/>
              <a:t>觀察三個校門口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583AF4-F06B-4471-BF58-47EE225AC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92317"/>
            <a:ext cx="10122045" cy="4449046"/>
          </a:xfrm>
        </p:spPr>
        <p:txBody>
          <a:bodyPr/>
          <a:lstStyle/>
          <a:p>
            <a:r>
              <a:rPr lang="zh-TW" altLang="en-US" sz="2800" dirty="0">
                <a:solidFill>
                  <a:srgbClr val="0070C0"/>
                </a:solidFill>
              </a:rPr>
              <a:t>小調整</a:t>
            </a:r>
            <a:endParaRPr lang="en-US" altLang="zh-TW" sz="2800" dirty="0">
              <a:solidFill>
                <a:srgbClr val="0070C0"/>
              </a:solidFill>
            </a:endParaRPr>
          </a:p>
          <a:p>
            <a:r>
              <a:rPr lang="zh-TW" altLang="en-US" sz="2800" dirty="0">
                <a:solidFill>
                  <a:srgbClr val="0070C0"/>
                </a:solidFill>
              </a:rPr>
              <a:t>校園裡看校門並認識方位</a:t>
            </a:r>
          </a:p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FC5D472-58C0-47D4-9513-29AFB9E2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4" y="3148694"/>
            <a:ext cx="3728419" cy="279789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F03850B-8D9A-46F9-B24C-966F578A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561" y="3148694"/>
            <a:ext cx="3728419" cy="279789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0EB82FA-8ED9-4579-9F4A-E6DBF9F0C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15" y="3148694"/>
            <a:ext cx="3728419" cy="27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2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AF6B7-C1C1-42D7-A5BF-A087E539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</a:t>
            </a:r>
            <a:r>
              <a:rPr lang="en-US" altLang="zh-TW" dirty="0"/>
              <a:t>3</a:t>
            </a:r>
            <a:r>
              <a:rPr lang="zh-TW" altLang="en-US" dirty="0"/>
              <a:t>：校園安全地圖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A75E09-FE35-412E-93B5-7A48DB64E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497725"/>
            <a:ext cx="8328071" cy="4543638"/>
          </a:xfrm>
        </p:spPr>
        <p:txBody>
          <a:bodyPr/>
          <a:lstStyle/>
          <a:p>
            <a:endParaRPr lang="en-US" altLang="zh-TW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B996C0-36A1-495C-B74E-88147667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9" y="1704762"/>
            <a:ext cx="6054771" cy="45436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183606C-B8B0-4629-B06D-0793E60B8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754" y="3877717"/>
            <a:ext cx="3375970" cy="25334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F6CF270-43B9-4981-A628-91C926F7C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754" y="895595"/>
            <a:ext cx="3375970" cy="25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2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602645-4D3C-4E15-99F5-2164790D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著色並剪貼在合適位置上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DB67DC-83AC-47AA-BA1F-E278DFD1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0" y="1576552"/>
            <a:ext cx="10300141" cy="4464810"/>
          </a:xfrm>
        </p:spPr>
        <p:txBody>
          <a:bodyPr/>
          <a:lstStyle/>
          <a:p>
            <a:r>
              <a:rPr lang="zh-TW" altLang="en-US" sz="2800" dirty="0"/>
              <a:t>地圖著色剪下貼在個人海報</a:t>
            </a:r>
            <a:endParaRPr lang="en-US" altLang="zh-TW" sz="28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AB0548-3C7A-492E-8AAC-70CBC43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28" y="2250461"/>
            <a:ext cx="2885089" cy="43364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337C1A-9219-4B4C-ACB1-34F411F3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434" y="1999053"/>
            <a:ext cx="5265474" cy="44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27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2F4D12-C58C-4474-8474-3276A544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寫出做什麼事並貼紅綠黃貼紙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B0FD4B9-3ACB-48E4-8042-A9314230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89" y="1930400"/>
            <a:ext cx="5172332" cy="38814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38D17A-F8FC-4EE4-96A8-6870C0D1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11355" y="1311010"/>
            <a:ext cx="3905952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01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4B6405-06EC-41AC-B889-C970596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29103"/>
          </a:xfrm>
        </p:spPr>
        <p:txBody>
          <a:bodyPr/>
          <a:lstStyle/>
          <a:p>
            <a:r>
              <a:rPr lang="zh-TW" altLang="en-US" dirty="0"/>
              <a:t>個人報告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BB9791-2657-4712-9EE8-854A4E935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29255"/>
            <a:ext cx="8596668" cy="4512107"/>
          </a:xfrm>
        </p:spPr>
        <p:txBody>
          <a:bodyPr/>
          <a:lstStyle/>
          <a:p>
            <a:r>
              <a:rPr lang="zh-TW" altLang="en-US" sz="3000" dirty="0"/>
              <a:t>個人海報說明貼紅、綠、黃燈原因</a:t>
            </a:r>
            <a:endParaRPr lang="en-US" altLang="zh-TW" sz="3000" dirty="0"/>
          </a:p>
          <a:p>
            <a:endParaRPr lang="en-US" altLang="zh-TW" sz="2800" dirty="0"/>
          </a:p>
          <a:p>
            <a:endParaRPr lang="zh-TW" altLang="en-US" sz="2800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C1A63BD-5EFA-44CF-AB67-7227421B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71" y="2326941"/>
            <a:ext cx="5225665" cy="39214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3A8694-FB33-4718-9BEC-641DEF83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49" y="2326942"/>
            <a:ext cx="5277461" cy="39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2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71EF46-928F-4701-B6F9-409A1C7AD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教師觀察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5FE825-9673-47D2-A77D-77558141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8897"/>
            <a:ext cx="8596668" cy="4622465"/>
          </a:xfrm>
        </p:spPr>
        <p:txBody>
          <a:bodyPr/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孩子說沒有遊樂設施，玩的地方變少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孩子說常和高年級碰撞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發表受傷經驗很踴躍：操場、樹籬</a:t>
            </a:r>
            <a:r>
              <a:rPr lang="en-US" altLang="zh-TW" sz="2800" dirty="0"/>
              <a:t>…</a:t>
            </a:r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孩子方向感不足，貼錯方位</a:t>
            </a:r>
            <a:endParaRPr lang="en-US" altLang="zh-TW" sz="2800" dirty="0"/>
          </a:p>
          <a:p>
            <a:r>
              <a:rPr lang="en-US" altLang="zh-TW" sz="2800" dirty="0"/>
              <a:t>5</a:t>
            </a:r>
            <a:r>
              <a:rPr lang="zh-TW" altLang="en-US" sz="2800" dirty="0"/>
              <a:t>可以先貼操場、三個門</a:t>
            </a:r>
            <a:endParaRPr lang="en-US" altLang="zh-TW" sz="2800" dirty="0"/>
          </a:p>
          <a:p>
            <a:r>
              <a:rPr lang="en-US" altLang="zh-TW" sz="2800" dirty="0"/>
              <a:t>6</a:t>
            </a:r>
            <a:r>
              <a:rPr lang="zh-TW" altLang="en-US" sz="2800" dirty="0"/>
              <a:t>也可以全班一起引導一次貼一個圖</a:t>
            </a:r>
            <a:endParaRPr lang="en-US" altLang="zh-TW" sz="2800" dirty="0"/>
          </a:p>
          <a:p>
            <a:r>
              <a:rPr lang="en-US" altLang="zh-TW" sz="2800" dirty="0"/>
              <a:t>7</a:t>
            </a:r>
            <a:r>
              <a:rPr lang="zh-TW" altLang="en-US" sz="2800" dirty="0"/>
              <a:t>無法很精準，大概位置即可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2B5895-F410-4D7D-80AB-AB9F235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5" r="5436" b="9884"/>
          <a:stretch/>
        </p:blipFill>
        <p:spPr>
          <a:xfrm rot="16200000">
            <a:off x="7756134" y="1326482"/>
            <a:ext cx="3508702" cy="48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0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77DCF1-4504-49DB-B650-40E63CFD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教師觀察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B693C9-E67C-4123-B09A-4DBA3E42B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014" y="1418898"/>
            <a:ext cx="9018459" cy="4572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/>
              <a:t>學生發覺有第四個門（往活動中心）</a:t>
            </a:r>
            <a:endParaRPr lang="en-US" altLang="zh-TW" sz="2800" dirty="0"/>
          </a:p>
          <a:p>
            <a:pPr lvl="0"/>
            <a:r>
              <a:rPr lang="zh-TW" altLang="en-US" sz="2800" dirty="0"/>
              <a:t>可以自己畫：廁所、工地、走廊、穿堂、活動中心等</a:t>
            </a:r>
            <a:endParaRPr lang="en-US" altLang="zh-TW" sz="2800" dirty="0"/>
          </a:p>
          <a:p>
            <a:pPr lvl="0"/>
            <a:r>
              <a:rPr lang="zh-TW" altLang="en-US" sz="2800" dirty="0"/>
              <a:t>同一個地點孩子對安全與否有不同的解釋</a:t>
            </a:r>
            <a:endParaRPr lang="en-US" altLang="zh-TW" sz="2800" dirty="0"/>
          </a:p>
          <a:p>
            <a:pPr lvl="0"/>
            <a:r>
              <a:rPr lang="zh-TW" altLang="en-US" sz="2800" dirty="0"/>
              <a:t>同一個地點可能不只有一個顏色的圓點</a:t>
            </a:r>
            <a:endParaRPr lang="en-US" altLang="zh-TW" sz="2800" dirty="0"/>
          </a:p>
          <a:p>
            <a:pPr lvl="0"/>
            <a:r>
              <a:rPr lang="zh-TW" altLang="en-US" sz="2800" dirty="0"/>
              <a:t>孩子要說出自己的觀點</a:t>
            </a:r>
            <a:endParaRPr lang="en-US" altLang="zh-TW" sz="2800" dirty="0"/>
          </a:p>
          <a:p>
            <a:pPr lvl="0"/>
            <a:r>
              <a:rPr lang="zh-TW" altLang="en-US" sz="2800" dirty="0"/>
              <a:t>進行探究各班有不同策略</a:t>
            </a:r>
            <a:endParaRPr lang="en-US" altLang="zh-TW" sz="2800" dirty="0"/>
          </a:p>
          <a:p>
            <a:pPr lvl="0"/>
            <a:endParaRPr lang="en-US" altLang="zh-TW" sz="2800" dirty="0"/>
          </a:p>
          <a:p>
            <a:pPr lvl="0"/>
            <a:r>
              <a:rPr lang="zh-TW" altLang="en-US" sz="2800" dirty="0"/>
              <a:t>   </a:t>
            </a:r>
            <a:endParaRPr lang="en-US" altLang="zh-TW" sz="2800" dirty="0"/>
          </a:p>
          <a:p>
            <a:pPr lvl="0"/>
            <a:endParaRPr lang="en-US" altLang="zh-TW" dirty="0"/>
          </a:p>
          <a:p>
            <a:pPr lvl="0"/>
            <a:endParaRPr lang="en-US" altLang="zh-TW" dirty="0"/>
          </a:p>
          <a:p>
            <a:pPr lvl="0"/>
            <a:endParaRPr lang="en-US" altLang="zh-TW" dirty="0"/>
          </a:p>
          <a:p>
            <a:pPr lvl="0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456B8A-E42D-4592-8475-B8360352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659" y="3704898"/>
            <a:ext cx="3509167" cy="26333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EFE33E-81F4-485E-A844-4099FD782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68" t="12891" r="14790" b="29478"/>
          <a:stretch/>
        </p:blipFill>
        <p:spPr>
          <a:xfrm>
            <a:off x="5872649" y="4158591"/>
            <a:ext cx="1765738" cy="208980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9434C69-FF7B-4F31-9096-3B27EAC610F9}"/>
              </a:ext>
            </a:extLst>
          </p:cNvPr>
          <p:cNvSpPr txBox="1"/>
          <p:nvPr/>
        </p:nvSpPr>
        <p:spPr>
          <a:xfrm flipH="1">
            <a:off x="3011213" y="5518246"/>
            <a:ext cx="2640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同一個地點</a:t>
            </a:r>
            <a:endParaRPr lang="en-US" altLang="zh-TW" sz="2400" dirty="0"/>
          </a:p>
          <a:p>
            <a:r>
              <a:rPr lang="zh-TW" altLang="en-US" sz="2400" dirty="0"/>
              <a:t>有紅黃綠三色燈號</a:t>
            </a:r>
          </a:p>
        </p:txBody>
      </p:sp>
    </p:spTree>
    <p:extLst>
      <p:ext uri="{BB962C8B-B14F-4D97-AF65-F5344CB8AC3E}">
        <p14:creationId xmlns:p14="http://schemas.microsoft.com/office/powerpoint/2010/main" val="334225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47818-125F-491A-9745-5B0270E0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10ED05-85E8-4CCE-9DE0-2B473940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7725"/>
            <a:ext cx="8596668" cy="4543638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二、大家一起玩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遊樂場施工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無法體驗和檢核設施和正確遊戲</a:t>
            </a:r>
            <a:endParaRPr lang="en-US" altLang="zh-TW" sz="2800" dirty="0"/>
          </a:p>
          <a:p>
            <a:endParaRPr lang="en-US" altLang="zh-TW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18716B-A679-40B8-B85D-C7D1536A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01" y="3238387"/>
            <a:ext cx="4355111" cy="32681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311A279-6494-4408-AAE6-9F910295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87" y="3213101"/>
            <a:ext cx="4569423" cy="3429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76C23AA-F392-494D-AA4A-8F36C97E7E95}"/>
              </a:ext>
            </a:extLst>
          </p:cNvPr>
          <p:cNvSpPr txBox="1"/>
          <p:nvPr/>
        </p:nvSpPr>
        <p:spPr>
          <a:xfrm>
            <a:off x="929468" y="3941379"/>
            <a:ext cx="615553" cy="23070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/>
              <a:t>兩年前畫面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AB0E0C-24EF-4D69-B965-C95E1DC308B2}"/>
              </a:ext>
            </a:extLst>
          </p:cNvPr>
          <p:cNvSpPr txBox="1"/>
          <p:nvPr/>
        </p:nvSpPr>
        <p:spPr>
          <a:xfrm>
            <a:off x="7882759" y="2554014"/>
            <a:ext cx="1986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現今狀況</a:t>
            </a:r>
          </a:p>
        </p:txBody>
      </p:sp>
    </p:spTree>
    <p:extLst>
      <p:ext uri="{BB962C8B-B14F-4D97-AF65-F5344CB8AC3E}">
        <p14:creationId xmlns:p14="http://schemas.microsoft.com/office/powerpoint/2010/main" val="3074920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B958B4-F3BF-4F46-972A-9BFA43DE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參、效果層面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9CFE29-7B16-4680-AAA6-ED3406F3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72" y="756744"/>
            <a:ext cx="8438430" cy="5491655"/>
          </a:xfrm>
        </p:spPr>
        <p:txBody>
          <a:bodyPr>
            <a:normAutofit/>
          </a:bodyPr>
          <a:lstStyle/>
          <a:p>
            <a:endParaRPr lang="en-US" altLang="zh-TW" sz="2800" dirty="0"/>
          </a:p>
          <a:p>
            <a:r>
              <a:rPr lang="zh-TW" altLang="en-US" sz="2800" dirty="0"/>
              <a:t>有沒有達到我們的教學目標？</a:t>
            </a:r>
            <a:endParaRPr lang="en-US" altLang="zh-TW" sz="2800" dirty="0"/>
          </a:p>
          <a:p>
            <a:r>
              <a:rPr lang="zh-TW" altLang="en-US" sz="2800" dirty="0"/>
              <a:t>有沒有達到安全的遊戲？</a:t>
            </a:r>
            <a:endParaRPr lang="en-US" altLang="zh-TW" sz="2800" dirty="0"/>
          </a:p>
          <a:p>
            <a:r>
              <a:rPr lang="zh-TW" altLang="en-US" sz="2800" dirty="0"/>
              <a:t>觀察到：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比較知道安全場域：不要去操場中間而在兩側，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     看到高年級孩子，要避開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孩子不會去司令台玩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水生池沒有老師帶也不會自己去</a:t>
            </a:r>
            <a:endParaRPr lang="en-US" altLang="zh-TW" sz="2800" dirty="0"/>
          </a:p>
          <a:p>
            <a:r>
              <a:rPr lang="en-US" altLang="zh-TW" sz="2800" dirty="0"/>
              <a:t>4</a:t>
            </a:r>
            <a:r>
              <a:rPr lang="zh-TW" altLang="en-US" sz="2800" dirty="0"/>
              <a:t>會注意一些遊戲的規則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85718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1AD50-EC7F-4169-81B1-65B7E045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86C982-57A3-4512-8FCD-C3750F11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167121" cy="3880773"/>
          </a:xfrm>
        </p:spPr>
        <p:txBody>
          <a:bodyPr/>
          <a:lstStyle/>
          <a:p>
            <a:r>
              <a:rPr lang="en-US" altLang="zh-TW" sz="2800" dirty="0"/>
              <a:t>5</a:t>
            </a:r>
            <a:r>
              <a:rPr lang="zh-TW" altLang="en-US" sz="2800" dirty="0"/>
              <a:t>雖然也有孩子受傷但會知道下次如何避免</a:t>
            </a:r>
            <a:endParaRPr lang="en-US" altLang="zh-TW" sz="2800" dirty="0"/>
          </a:p>
          <a:p>
            <a:r>
              <a:rPr lang="en-US" altLang="zh-TW" sz="2800" dirty="0"/>
              <a:t>6</a:t>
            </a:r>
            <a:r>
              <a:rPr lang="zh-TW" altLang="en-US" sz="2800" dirty="0"/>
              <a:t>為何同一個地點的安全性，有人覺得安全也有人覺得危險呢？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孩子自己說出：安全的地方如果不遵守遊戲規定，也會變得危險。所以要靠自己遵守規定。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5284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CD88A8-E8DA-46CF-B3FF-F9481EC3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D62DCD-9A9E-4A8D-812D-21AA3D5B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孩子都很踴躍發表要注意遊戲的安全，也很能說，但我們無法明確知道他有沒有遵守。</a:t>
            </a:r>
          </a:p>
          <a:p>
            <a:r>
              <a:rPr lang="zh-TW" altLang="en-US" sz="2800" dirty="0"/>
              <a:t>安全的遊戲不好評量，建議可以使用「自評表」的方式。</a:t>
            </a:r>
            <a:endParaRPr lang="en-US" altLang="zh-TW" sz="2800" dirty="0"/>
          </a:p>
          <a:p>
            <a:r>
              <a:rPr lang="zh-TW" altLang="en-US" sz="2800" dirty="0"/>
              <a:t>這一次尚未完成這部份，可以在下次課程時再做。</a:t>
            </a:r>
            <a:endParaRPr lang="en-US" altLang="zh-TW" sz="2800" dirty="0"/>
          </a:p>
          <a:p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4080241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62551-A046-4599-A2BD-9E54ACB1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問卷分析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65919E1-05BB-4C9C-9F9F-B46C2B000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34669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36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C76A-8B61-480D-983D-6F70DEDF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發現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EC6E44-12AC-41AE-91DE-DB4CB540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13" y="1488613"/>
            <a:ext cx="8596668" cy="388077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三、校園安全地圖剪貼畫</a:t>
            </a:r>
            <a:endParaRPr lang="en-US" altLang="zh-TW" sz="2800" dirty="0"/>
          </a:p>
          <a:p>
            <a:r>
              <a:rPr lang="en-US" altLang="zh-TW" sz="2800" dirty="0"/>
              <a:t>1</a:t>
            </a:r>
            <a:r>
              <a:rPr lang="zh-TW" altLang="en-US" sz="2800" dirty="0"/>
              <a:t>有提供六處校園角落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小組合作不知個人想法？ </a:t>
            </a:r>
            <a:r>
              <a:rPr lang="en-US" altLang="zh-TW" sz="2800" dirty="0"/>
              <a:t>3</a:t>
            </a:r>
            <a:r>
              <a:rPr lang="zh-TW" altLang="en-US" sz="2800" dirty="0"/>
              <a:t>想知道其他角落活動</a:t>
            </a:r>
          </a:p>
          <a:p>
            <a:endParaRPr lang="en-US" altLang="zh-TW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C5FA12-FD3B-4669-866C-A0351F87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73" y="3387796"/>
            <a:ext cx="4099110" cy="30760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8A6C723-7AF6-461E-B172-DFF5F7EBDF85}"/>
              </a:ext>
            </a:extLst>
          </p:cNvPr>
          <p:cNvSpPr txBox="1"/>
          <p:nvPr/>
        </p:nvSpPr>
        <p:spPr>
          <a:xfrm>
            <a:off x="983392" y="4115420"/>
            <a:ext cx="143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兩年前資料和畫面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02D7BD3-FF04-406C-BA87-B9BA04E070FA}"/>
              </a:ext>
            </a:extLst>
          </p:cNvPr>
          <p:cNvSpPr txBox="1"/>
          <p:nvPr/>
        </p:nvSpPr>
        <p:spPr>
          <a:xfrm>
            <a:off x="10741533" y="3326522"/>
            <a:ext cx="1167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現</a:t>
            </a:r>
            <a:endParaRPr lang="en-US" altLang="zh-TW" sz="4000" dirty="0"/>
          </a:p>
          <a:p>
            <a:r>
              <a:rPr lang="zh-TW" altLang="en-US" sz="4000" dirty="0"/>
              <a:t>在</a:t>
            </a:r>
            <a:endParaRPr lang="en-US" altLang="zh-TW" sz="4000" dirty="0"/>
          </a:p>
          <a:p>
            <a:r>
              <a:rPr lang="zh-TW" altLang="en-US" sz="4000" dirty="0"/>
              <a:t>呢</a:t>
            </a:r>
            <a:endParaRPr lang="en-US" altLang="zh-TW" sz="4000" dirty="0"/>
          </a:p>
          <a:p>
            <a:r>
              <a:rPr lang="zh-TW" altLang="en-US" sz="4000" dirty="0"/>
              <a:t>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5C3FC7-78DB-4BBA-8D5A-E3AA62BF136E}"/>
              </a:ext>
            </a:extLst>
          </p:cNvPr>
          <p:cNvSpPr txBox="1"/>
          <p:nvPr/>
        </p:nvSpPr>
        <p:spPr>
          <a:xfrm>
            <a:off x="10284331" y="4198439"/>
            <a:ext cx="45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0EB9319-A10F-4F34-BAF4-3BDF5FCA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20" y="3428999"/>
            <a:ext cx="2854934" cy="3263464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80AA748-DFCA-4E5F-A06A-9311704E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957245"/>
              </p:ext>
            </p:extLst>
          </p:nvPr>
        </p:nvGraphicFramePr>
        <p:xfrm>
          <a:off x="2931011" y="3153103"/>
          <a:ext cx="2854934" cy="3539360"/>
        </p:xfrm>
        <a:graphic>
          <a:graphicData uri="http://schemas.openxmlformats.org/drawingml/2006/table">
            <a:tbl>
              <a:tblPr/>
              <a:tblGrid>
                <a:gridCol w="2854934">
                  <a:extLst>
                    <a:ext uri="{9D8B030D-6E8A-4147-A177-3AD203B41FA5}">
                      <a16:colId xmlns:a16="http://schemas.microsoft.com/office/drawing/2014/main" val="13421355"/>
                    </a:ext>
                  </a:extLst>
                </a:gridCol>
              </a:tblGrid>
              <a:tr h="353936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03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8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AFD57A-521E-40BE-8EF9-0C1E0B11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CEB5E2-899B-49C4-8AA4-C7531009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459" y="1213945"/>
            <a:ext cx="8596668" cy="4275625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r>
              <a:rPr lang="zh-TW" altLang="en-US" sz="2800" dirty="0"/>
              <a:t>學年共備，重訂課程脈絡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sz="2800" dirty="0"/>
              <a:t>1</a:t>
            </a:r>
            <a:r>
              <a:rPr lang="zh-TW" altLang="en-US" sz="2800" dirty="0"/>
              <a:t>師長賓果樂→修正為「師長對對碰」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sz="2800" dirty="0"/>
              <a:t>2</a:t>
            </a:r>
            <a:r>
              <a:rPr lang="zh-TW" altLang="en-US" sz="2800" dirty="0"/>
              <a:t>校園安全地圖剪貼畫＋結合校園巡禮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→校園環境位置學習單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→拼貼設施和建築物位置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→寫出在哪裡遊戲</a:t>
            </a:r>
            <a:endParaRPr lang="en-US" altLang="zh-TW" sz="28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2192E9-658F-4B66-8224-52CFC8F57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122" y="714685"/>
            <a:ext cx="3681299" cy="27625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4B316C6-F51D-4D67-9C22-FF499D2E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122" y="3766688"/>
            <a:ext cx="3681299" cy="27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482E8F-E17C-4A7F-B784-9A57C6AA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貳、實施層面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C1C434-4D92-440C-9764-2C6DDE59E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第一個主題</a:t>
            </a:r>
            <a:endParaRPr lang="en-US" altLang="zh-TW" sz="6000" dirty="0"/>
          </a:p>
          <a:p>
            <a:r>
              <a:rPr lang="zh-TW" altLang="en-US" sz="6000" dirty="0"/>
              <a:t>             師長對對碰</a:t>
            </a:r>
            <a:endParaRPr lang="en-US" altLang="zh-TW" sz="6000" dirty="0"/>
          </a:p>
          <a:p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95290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1C7655-B5C1-4382-B51D-E5251BA1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（一）學年共備會議記錄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CB7BA6-41CC-4E86-A378-25E8B6D0A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</a:t>
            </a:r>
            <a:r>
              <a:rPr lang="zh-TW" altLang="en-US" sz="2800" dirty="0"/>
              <a:t>如何挑選對對碰的師長？</a:t>
            </a:r>
            <a:endParaRPr lang="en-US" altLang="zh-TW" sz="2800" dirty="0"/>
          </a:p>
          <a:p>
            <a:r>
              <a:rPr lang="zh-TW" altLang="en-US" sz="2800" dirty="0"/>
              <a:t>→一年級五位、校長、五處主任、校長、校工阿德叔叔、護士</a:t>
            </a:r>
            <a:endParaRPr lang="en-US" altLang="zh-TW" sz="2800" dirty="0"/>
          </a:p>
          <a:p>
            <a:r>
              <a:rPr lang="en-US" altLang="zh-TW" sz="2800" dirty="0"/>
              <a:t>2</a:t>
            </a:r>
            <a:r>
              <a:rPr lang="zh-TW" altLang="en-US" sz="2800" dirty="0"/>
              <a:t>因疫情，師長戴口罩，學生如何認識？</a:t>
            </a:r>
            <a:endParaRPr lang="en-US" altLang="zh-TW" sz="2800" dirty="0"/>
          </a:p>
          <a:p>
            <a:r>
              <a:rPr lang="zh-TW" altLang="en-US" sz="2800" dirty="0"/>
              <a:t>→提供師長口罩版、無口罩版照片和名字</a:t>
            </a:r>
            <a:endParaRPr lang="en-US" altLang="zh-TW" sz="2800" dirty="0"/>
          </a:p>
          <a:p>
            <a:r>
              <a:rPr lang="en-US" altLang="zh-TW" sz="2800" dirty="0"/>
              <a:t>3</a:t>
            </a:r>
            <a:r>
              <a:rPr lang="zh-TW" altLang="en-US" sz="2800" dirty="0"/>
              <a:t>加入尋師活動，讓學生認識辦公室比較相關的行政老師</a:t>
            </a:r>
          </a:p>
        </p:txBody>
      </p:sp>
    </p:spTree>
    <p:extLst>
      <p:ext uri="{BB962C8B-B14F-4D97-AF65-F5344CB8AC3E}">
        <p14:creationId xmlns:p14="http://schemas.microsoft.com/office/powerpoint/2010/main" val="3557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2E80A2-0838-4D75-B954-74F2D12E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59724"/>
          </a:xfrm>
        </p:spPr>
        <p:txBody>
          <a:bodyPr/>
          <a:lstStyle/>
          <a:p>
            <a:r>
              <a:rPr lang="zh-TW" altLang="en-US" dirty="0"/>
              <a:t>（二）學生活動：活動</a:t>
            </a:r>
            <a:r>
              <a:rPr lang="en-US" altLang="zh-TW" dirty="0"/>
              <a:t>1.</a:t>
            </a:r>
            <a:r>
              <a:rPr lang="zh-TW" altLang="en-US" dirty="0"/>
              <a:t>認識五位導師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38FC-EB44-4B8D-A4F9-DAAA28F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86" y="1545021"/>
            <a:ext cx="8519915" cy="4496341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跑班介紹</a:t>
            </a:r>
            <a:r>
              <a:rPr lang="en-US" altLang="zh-TW" sz="2800" dirty="0"/>
              <a:t>101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102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103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104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105</a:t>
            </a:r>
            <a:r>
              <a:rPr lang="en-US" altLang="zh-TW" sz="2800" dirty="0">
                <a:latin typeface="Arial Black" panose="020B0A04020102020204" pitchFamily="34" charset="0"/>
              </a:rPr>
              <a:t>→</a:t>
            </a:r>
            <a:r>
              <a:rPr lang="en-US" altLang="zh-TW" sz="2800" dirty="0"/>
              <a:t>101……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8786C7-D789-431C-8645-774EC779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63" y="2389204"/>
            <a:ext cx="5142693" cy="38591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AB9874-C4AC-47EA-A8CE-DDF9CFEA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81" y="2389205"/>
            <a:ext cx="5145033" cy="38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7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E9FD8E-6973-4B6B-B633-BF21E726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認識常接觸的師長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402FAB-3488-49AE-B153-B7F5CFF4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06" y="1623849"/>
            <a:ext cx="8454195" cy="4417514"/>
          </a:xfrm>
        </p:spPr>
        <p:txBody>
          <a:bodyPr/>
          <a:lstStyle/>
          <a:p>
            <a:r>
              <a:rPr lang="zh-TW" altLang="en-US" sz="3200" dirty="0"/>
              <a:t>播放師長</a:t>
            </a:r>
            <a:r>
              <a:rPr lang="en-US" altLang="zh-TW" sz="3200" dirty="0"/>
              <a:t>PPT</a:t>
            </a:r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C9C924-58AF-4D71-ADC4-95390696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4" y="2441484"/>
            <a:ext cx="5073027" cy="38069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3F170D-6DAA-490A-9DD6-2158494A4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89" y="2443655"/>
            <a:ext cx="5194639" cy="38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0776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1499</TotalTime>
  <Words>1108</Words>
  <Application>Microsoft Office PowerPoint</Application>
  <PresentationFormat>寬螢幕</PresentationFormat>
  <Paragraphs>172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微軟正黑體</vt:lpstr>
      <vt:lpstr>Arial</vt:lpstr>
      <vt:lpstr>Arial Black</vt:lpstr>
      <vt:lpstr>Trebuchet MS</vt:lpstr>
      <vt:lpstr>Wingdings</vt:lpstr>
      <vt:lpstr>Wingdings 3</vt:lpstr>
      <vt:lpstr>多面向</vt:lpstr>
      <vt:lpstr>校訂課程分享 </vt:lpstr>
      <vt:lpstr>壹、設計層面： 發現</vt:lpstr>
      <vt:lpstr>發現</vt:lpstr>
      <vt:lpstr>發現</vt:lpstr>
      <vt:lpstr>調整：</vt:lpstr>
      <vt:lpstr>貳、實施層面</vt:lpstr>
      <vt:lpstr>（一）學年共備會議記錄</vt:lpstr>
      <vt:lpstr>（二）學生活動：活動1.認識五位導師 </vt:lpstr>
      <vt:lpstr>認識常接觸的師長</vt:lpstr>
      <vt:lpstr>活動2：師長對對碰</vt:lpstr>
      <vt:lpstr>剪貼配對：有口罩和無口罩版</vt:lpstr>
      <vt:lpstr>活動3：尋師活動</vt:lpstr>
      <vt:lpstr>公布答案、統計分數： 分成：超強、好眼力、再記清楚</vt:lpstr>
      <vt:lpstr>（三）教師觀察 </vt:lpstr>
      <vt:lpstr>PowerPoint 簡報</vt:lpstr>
      <vt:lpstr>參、效果層面</vt:lpstr>
      <vt:lpstr>師長對對碰統計一個班</vt:lpstr>
      <vt:lpstr>貳、實施層面</vt:lpstr>
      <vt:lpstr>（一）學年共備會議記錄</vt:lpstr>
      <vt:lpstr>（二）活動1：播放遊戲安全影片</vt:lpstr>
      <vt:lpstr>報告和討論</vt:lpstr>
      <vt:lpstr>學生活動2：校園巡禮  看看找找好新鮮</vt:lpstr>
      <vt:lpstr>觀察三個校門口</vt:lpstr>
      <vt:lpstr>活動3：校園安全地圖</vt:lpstr>
      <vt:lpstr>著色並剪貼在合適位置上</vt:lpstr>
      <vt:lpstr>寫出做什麼事並貼紅綠黃貼紙 </vt:lpstr>
      <vt:lpstr>個人報告</vt:lpstr>
      <vt:lpstr>教師觀察</vt:lpstr>
      <vt:lpstr>教師觀察</vt:lpstr>
      <vt:lpstr>參、效果層面</vt:lpstr>
      <vt:lpstr>PowerPoint 簡報</vt:lpstr>
      <vt:lpstr>建議</vt:lpstr>
      <vt:lpstr>問卷分析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繡禎</dc:creator>
  <cp:lastModifiedBy>繡禎</cp:lastModifiedBy>
  <cp:revision>744</cp:revision>
  <dcterms:created xsi:type="dcterms:W3CDTF">2021-12-28T06:40:57Z</dcterms:created>
  <dcterms:modified xsi:type="dcterms:W3CDTF">2022-01-19T02:27:53Z</dcterms:modified>
</cp:coreProperties>
</file>