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14" r:id="rId3"/>
    <p:sldId id="316" r:id="rId4"/>
    <p:sldId id="317" r:id="rId5"/>
    <p:sldId id="315" r:id="rId6"/>
    <p:sldId id="312" r:id="rId7"/>
    <p:sldId id="318" r:id="rId8"/>
    <p:sldId id="303" r:id="rId9"/>
    <p:sldId id="302" r:id="rId10"/>
    <p:sldId id="304" r:id="rId11"/>
    <p:sldId id="305" r:id="rId12"/>
    <p:sldId id="307" r:id="rId13"/>
    <p:sldId id="308" r:id="rId14"/>
    <p:sldId id="309" r:id="rId15"/>
    <p:sldId id="320" r:id="rId16"/>
    <p:sldId id="310" r:id="rId17"/>
    <p:sldId id="311" r:id="rId18"/>
    <p:sldId id="321" r:id="rId19"/>
    <p:sldId id="285" r:id="rId20"/>
    <p:sldId id="288" r:id="rId21"/>
    <p:sldId id="306" r:id="rId22"/>
    <p:sldId id="292" r:id="rId23"/>
    <p:sldId id="295" r:id="rId24"/>
    <p:sldId id="294" r:id="rId25"/>
    <p:sldId id="324" r:id="rId26"/>
    <p:sldId id="299" r:id="rId27"/>
    <p:sldId id="296" r:id="rId28"/>
    <p:sldId id="298" r:id="rId29"/>
    <p:sldId id="300" r:id="rId30"/>
    <p:sldId id="325" r:id="rId31"/>
    <p:sldId id="301" r:id="rId32"/>
    <p:sldId id="275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2B6FC1-D3E6-46E0-8CA7-C1B4E6FD122C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DCA5719-6CF3-4DB9-AB52-DB7CF7982442}">
      <dgm:prSet phldrT="[文字]"/>
      <dgm:spPr/>
      <dgm:t>
        <a:bodyPr/>
        <a:lstStyle/>
        <a:p>
          <a:r>
            <a:rPr lang="zh-TW" altLang="en-US" dirty="0"/>
            <a:t>報</a:t>
          </a:r>
        </a:p>
      </dgm:t>
    </dgm:pt>
    <dgm:pt modelId="{461BACB4-2092-4207-8F52-9BAE486903E3}" type="parTrans" cxnId="{29788F42-3CF0-4847-8311-CC998D9AF733}">
      <dgm:prSet/>
      <dgm:spPr/>
      <dgm:t>
        <a:bodyPr/>
        <a:lstStyle/>
        <a:p>
          <a:endParaRPr lang="zh-TW" altLang="en-US"/>
        </a:p>
      </dgm:t>
    </dgm:pt>
    <dgm:pt modelId="{4CC144A7-3E37-4D5F-81E1-D2C3CF3233CB}" type="sibTrans" cxnId="{29788F42-3CF0-4847-8311-CC998D9AF733}">
      <dgm:prSet/>
      <dgm:spPr/>
      <dgm:t>
        <a:bodyPr/>
        <a:lstStyle/>
        <a:p>
          <a:endParaRPr lang="zh-TW" altLang="en-US"/>
        </a:p>
      </dgm:t>
    </dgm:pt>
    <dgm:pt modelId="{A7962FF1-BB81-4A99-BE8E-BC8D29F93F7C}">
      <dgm:prSet phldrT="[文字]"/>
      <dgm:spPr/>
      <dgm:t>
        <a:bodyPr/>
        <a:lstStyle/>
        <a:p>
          <a:r>
            <a:rPr lang="zh-TW" altLang="en-US" dirty="0"/>
            <a:t>告</a:t>
          </a:r>
        </a:p>
      </dgm:t>
    </dgm:pt>
    <dgm:pt modelId="{6A7FE591-F55F-4742-9C2F-ACC87FA79BF8}" type="parTrans" cxnId="{42F27CCD-BD7B-4FB9-995F-96DA23128D94}">
      <dgm:prSet/>
      <dgm:spPr/>
      <dgm:t>
        <a:bodyPr/>
        <a:lstStyle/>
        <a:p>
          <a:endParaRPr lang="zh-TW" altLang="en-US"/>
        </a:p>
      </dgm:t>
    </dgm:pt>
    <dgm:pt modelId="{AEDEFB4E-9D27-4F3B-935E-515ABD3B143F}" type="sibTrans" cxnId="{42F27CCD-BD7B-4FB9-995F-96DA23128D94}">
      <dgm:prSet/>
      <dgm:spPr/>
      <dgm:t>
        <a:bodyPr/>
        <a:lstStyle/>
        <a:p>
          <a:endParaRPr lang="zh-TW" altLang="en-US"/>
        </a:p>
      </dgm:t>
    </dgm:pt>
    <dgm:pt modelId="{AAFF1CF8-7E9E-48DD-9ADF-DF36464B93FC}">
      <dgm:prSet phldrT="[文字]"/>
      <dgm:spPr/>
      <dgm:t>
        <a:bodyPr/>
        <a:lstStyle/>
        <a:p>
          <a:r>
            <a:rPr lang="zh-TW" altLang="en-US" dirty="0"/>
            <a:t>完</a:t>
          </a:r>
        </a:p>
      </dgm:t>
    </dgm:pt>
    <dgm:pt modelId="{35EEB4F6-6210-4DE1-8DAF-497835968379}" type="parTrans" cxnId="{E5AB7068-DFC6-4C75-B960-3C5352FEFAA8}">
      <dgm:prSet/>
      <dgm:spPr/>
      <dgm:t>
        <a:bodyPr/>
        <a:lstStyle/>
        <a:p>
          <a:endParaRPr lang="zh-TW" altLang="en-US"/>
        </a:p>
      </dgm:t>
    </dgm:pt>
    <dgm:pt modelId="{B419CEBA-322B-440D-8FCC-C9C403CF9456}" type="sibTrans" cxnId="{E5AB7068-DFC6-4C75-B960-3C5352FEFAA8}">
      <dgm:prSet/>
      <dgm:spPr/>
      <dgm:t>
        <a:bodyPr/>
        <a:lstStyle/>
        <a:p>
          <a:endParaRPr lang="zh-TW" altLang="en-US"/>
        </a:p>
      </dgm:t>
    </dgm:pt>
    <dgm:pt modelId="{806E573B-2637-4EA7-9CB3-3BC746CA5AC6}">
      <dgm:prSet phldrT="[文字]"/>
      <dgm:spPr/>
      <dgm:t>
        <a:bodyPr/>
        <a:lstStyle/>
        <a:p>
          <a:r>
            <a:rPr lang="zh-TW" altLang="en-US" dirty="0"/>
            <a:t>畢</a:t>
          </a:r>
        </a:p>
      </dgm:t>
    </dgm:pt>
    <dgm:pt modelId="{78C66F36-0242-4D2A-A970-90AA7014EA21}" type="parTrans" cxnId="{F27F4C75-32E8-42BB-A772-064B4E0D6D1B}">
      <dgm:prSet/>
      <dgm:spPr/>
      <dgm:t>
        <a:bodyPr/>
        <a:lstStyle/>
        <a:p>
          <a:endParaRPr lang="zh-TW" altLang="en-US"/>
        </a:p>
      </dgm:t>
    </dgm:pt>
    <dgm:pt modelId="{4DCEEB8C-2E44-42CD-BD65-BA202DE891F5}" type="sibTrans" cxnId="{F27F4C75-32E8-42BB-A772-064B4E0D6D1B}">
      <dgm:prSet/>
      <dgm:spPr/>
      <dgm:t>
        <a:bodyPr/>
        <a:lstStyle/>
        <a:p>
          <a:endParaRPr lang="zh-TW" altLang="en-US"/>
        </a:p>
      </dgm:t>
    </dgm:pt>
    <dgm:pt modelId="{27954F56-B831-4425-A293-E994738E8334}" type="pres">
      <dgm:prSet presAssocID="{D62B6FC1-D3E6-46E0-8CA7-C1B4E6FD122C}" presName="Name0" presStyleCnt="0">
        <dgm:presLayoutVars>
          <dgm:dir/>
          <dgm:resizeHandles val="exact"/>
        </dgm:presLayoutVars>
      </dgm:prSet>
      <dgm:spPr/>
    </dgm:pt>
    <dgm:pt modelId="{B5A6C1E2-33B8-4E4C-B889-3BA0B1F3BCB5}" type="pres">
      <dgm:prSet presAssocID="{3DCA5719-6CF3-4DB9-AB52-DB7CF7982442}" presName="Name5" presStyleLbl="vennNode1" presStyleIdx="0" presStyleCnt="4">
        <dgm:presLayoutVars>
          <dgm:bulletEnabled val="1"/>
        </dgm:presLayoutVars>
      </dgm:prSet>
      <dgm:spPr/>
    </dgm:pt>
    <dgm:pt modelId="{4A8244A1-7640-446D-BE90-58ABB83A5982}" type="pres">
      <dgm:prSet presAssocID="{4CC144A7-3E37-4D5F-81E1-D2C3CF3233CB}" presName="space" presStyleCnt="0"/>
      <dgm:spPr/>
    </dgm:pt>
    <dgm:pt modelId="{D1C012B4-E522-419A-BF81-5D634C52E743}" type="pres">
      <dgm:prSet presAssocID="{A7962FF1-BB81-4A99-BE8E-BC8D29F93F7C}" presName="Name5" presStyleLbl="vennNode1" presStyleIdx="1" presStyleCnt="4">
        <dgm:presLayoutVars>
          <dgm:bulletEnabled val="1"/>
        </dgm:presLayoutVars>
      </dgm:prSet>
      <dgm:spPr/>
    </dgm:pt>
    <dgm:pt modelId="{35463985-C106-4535-A18C-CA20D9836732}" type="pres">
      <dgm:prSet presAssocID="{AEDEFB4E-9D27-4F3B-935E-515ABD3B143F}" presName="space" presStyleCnt="0"/>
      <dgm:spPr/>
    </dgm:pt>
    <dgm:pt modelId="{B0587CDE-00C8-4140-B904-55C25987B903}" type="pres">
      <dgm:prSet presAssocID="{AAFF1CF8-7E9E-48DD-9ADF-DF36464B93FC}" presName="Name5" presStyleLbl="vennNode1" presStyleIdx="2" presStyleCnt="4">
        <dgm:presLayoutVars>
          <dgm:bulletEnabled val="1"/>
        </dgm:presLayoutVars>
      </dgm:prSet>
      <dgm:spPr/>
    </dgm:pt>
    <dgm:pt modelId="{271B15D7-5040-447C-929F-BC3E3B4873BB}" type="pres">
      <dgm:prSet presAssocID="{B419CEBA-322B-440D-8FCC-C9C403CF9456}" presName="space" presStyleCnt="0"/>
      <dgm:spPr/>
    </dgm:pt>
    <dgm:pt modelId="{A5393C34-1A29-4A54-A066-B328D7CF123B}" type="pres">
      <dgm:prSet presAssocID="{806E573B-2637-4EA7-9CB3-3BC746CA5AC6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E5D79721-4056-40AB-BE75-570901F895F1}" type="presOf" srcId="{3DCA5719-6CF3-4DB9-AB52-DB7CF7982442}" destId="{B5A6C1E2-33B8-4E4C-B889-3BA0B1F3BCB5}" srcOrd="0" destOrd="0" presId="urn:microsoft.com/office/officeart/2005/8/layout/venn3"/>
    <dgm:cxn modelId="{29788F42-3CF0-4847-8311-CC998D9AF733}" srcId="{D62B6FC1-D3E6-46E0-8CA7-C1B4E6FD122C}" destId="{3DCA5719-6CF3-4DB9-AB52-DB7CF7982442}" srcOrd="0" destOrd="0" parTransId="{461BACB4-2092-4207-8F52-9BAE486903E3}" sibTransId="{4CC144A7-3E37-4D5F-81E1-D2C3CF3233CB}"/>
    <dgm:cxn modelId="{E5AB7068-DFC6-4C75-B960-3C5352FEFAA8}" srcId="{D62B6FC1-D3E6-46E0-8CA7-C1B4E6FD122C}" destId="{AAFF1CF8-7E9E-48DD-9ADF-DF36464B93FC}" srcOrd="2" destOrd="0" parTransId="{35EEB4F6-6210-4DE1-8DAF-497835968379}" sibTransId="{B419CEBA-322B-440D-8FCC-C9C403CF9456}"/>
    <dgm:cxn modelId="{9724F253-3223-406A-95DC-F9691AE8ED83}" type="presOf" srcId="{D62B6FC1-D3E6-46E0-8CA7-C1B4E6FD122C}" destId="{27954F56-B831-4425-A293-E994738E8334}" srcOrd="0" destOrd="0" presId="urn:microsoft.com/office/officeart/2005/8/layout/venn3"/>
    <dgm:cxn modelId="{F27F4C75-32E8-42BB-A772-064B4E0D6D1B}" srcId="{D62B6FC1-D3E6-46E0-8CA7-C1B4E6FD122C}" destId="{806E573B-2637-4EA7-9CB3-3BC746CA5AC6}" srcOrd="3" destOrd="0" parTransId="{78C66F36-0242-4D2A-A970-90AA7014EA21}" sibTransId="{4DCEEB8C-2E44-42CD-BD65-BA202DE891F5}"/>
    <dgm:cxn modelId="{4553217E-CA52-42D8-BF66-AEA11956033E}" type="presOf" srcId="{A7962FF1-BB81-4A99-BE8E-BC8D29F93F7C}" destId="{D1C012B4-E522-419A-BF81-5D634C52E743}" srcOrd="0" destOrd="0" presId="urn:microsoft.com/office/officeart/2005/8/layout/venn3"/>
    <dgm:cxn modelId="{569F2997-4E50-4AB8-B0DF-7002B29F640E}" type="presOf" srcId="{806E573B-2637-4EA7-9CB3-3BC746CA5AC6}" destId="{A5393C34-1A29-4A54-A066-B328D7CF123B}" srcOrd="0" destOrd="0" presId="urn:microsoft.com/office/officeart/2005/8/layout/venn3"/>
    <dgm:cxn modelId="{4959E6C3-0AD8-4F7F-B955-48C44A600120}" type="presOf" srcId="{AAFF1CF8-7E9E-48DD-9ADF-DF36464B93FC}" destId="{B0587CDE-00C8-4140-B904-55C25987B903}" srcOrd="0" destOrd="0" presId="urn:microsoft.com/office/officeart/2005/8/layout/venn3"/>
    <dgm:cxn modelId="{42F27CCD-BD7B-4FB9-995F-96DA23128D94}" srcId="{D62B6FC1-D3E6-46E0-8CA7-C1B4E6FD122C}" destId="{A7962FF1-BB81-4A99-BE8E-BC8D29F93F7C}" srcOrd="1" destOrd="0" parTransId="{6A7FE591-F55F-4742-9C2F-ACC87FA79BF8}" sibTransId="{AEDEFB4E-9D27-4F3B-935E-515ABD3B143F}"/>
    <dgm:cxn modelId="{763A89D0-4383-4736-BEFB-44CBC9C6732D}" type="presParOf" srcId="{27954F56-B831-4425-A293-E994738E8334}" destId="{B5A6C1E2-33B8-4E4C-B889-3BA0B1F3BCB5}" srcOrd="0" destOrd="0" presId="urn:microsoft.com/office/officeart/2005/8/layout/venn3"/>
    <dgm:cxn modelId="{3B768626-E7C5-43A9-9C96-F3F8B9D33B73}" type="presParOf" srcId="{27954F56-B831-4425-A293-E994738E8334}" destId="{4A8244A1-7640-446D-BE90-58ABB83A5982}" srcOrd="1" destOrd="0" presId="urn:microsoft.com/office/officeart/2005/8/layout/venn3"/>
    <dgm:cxn modelId="{BD144939-5F22-451D-912D-D9D07776F5A7}" type="presParOf" srcId="{27954F56-B831-4425-A293-E994738E8334}" destId="{D1C012B4-E522-419A-BF81-5D634C52E743}" srcOrd="2" destOrd="0" presId="urn:microsoft.com/office/officeart/2005/8/layout/venn3"/>
    <dgm:cxn modelId="{F3EA3C1A-B611-47B8-9969-2824F8BD8031}" type="presParOf" srcId="{27954F56-B831-4425-A293-E994738E8334}" destId="{35463985-C106-4535-A18C-CA20D9836732}" srcOrd="3" destOrd="0" presId="urn:microsoft.com/office/officeart/2005/8/layout/venn3"/>
    <dgm:cxn modelId="{591BF05E-6E38-4079-A51F-0B4B8465CF60}" type="presParOf" srcId="{27954F56-B831-4425-A293-E994738E8334}" destId="{B0587CDE-00C8-4140-B904-55C25987B903}" srcOrd="4" destOrd="0" presId="urn:microsoft.com/office/officeart/2005/8/layout/venn3"/>
    <dgm:cxn modelId="{EC7248E0-000D-4FAB-BD7D-C5A4F8F56AE3}" type="presParOf" srcId="{27954F56-B831-4425-A293-E994738E8334}" destId="{271B15D7-5040-447C-929F-BC3E3B4873BB}" srcOrd="5" destOrd="0" presId="urn:microsoft.com/office/officeart/2005/8/layout/venn3"/>
    <dgm:cxn modelId="{2AA01685-1F4D-4260-9B6F-5E202063270F}" type="presParOf" srcId="{27954F56-B831-4425-A293-E994738E8334}" destId="{A5393C34-1A29-4A54-A066-B328D7CF123B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A6C1E2-33B8-4E4C-B889-3BA0B1F3BCB5}">
      <dsp:nvSpPr>
        <dsp:cNvPr id="0" name=""/>
        <dsp:cNvSpPr/>
      </dsp:nvSpPr>
      <dsp:spPr>
        <a:xfrm>
          <a:off x="2518" y="677295"/>
          <a:ext cx="2526845" cy="252684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061" tIns="82550" rIns="139061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6500" kern="1200" dirty="0"/>
            <a:t>報</a:t>
          </a:r>
        </a:p>
      </dsp:txBody>
      <dsp:txXfrm>
        <a:off x="372566" y="1047343"/>
        <a:ext cx="1786749" cy="1786749"/>
      </dsp:txXfrm>
    </dsp:sp>
    <dsp:sp modelId="{D1C012B4-E522-419A-BF81-5D634C52E743}">
      <dsp:nvSpPr>
        <dsp:cNvPr id="0" name=""/>
        <dsp:cNvSpPr/>
      </dsp:nvSpPr>
      <dsp:spPr>
        <a:xfrm>
          <a:off x="2023994" y="677295"/>
          <a:ext cx="2526845" cy="252684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061" tIns="82550" rIns="139061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6500" kern="1200" dirty="0"/>
            <a:t>告</a:t>
          </a:r>
        </a:p>
      </dsp:txBody>
      <dsp:txXfrm>
        <a:off x="2394042" y="1047343"/>
        <a:ext cx="1786749" cy="1786749"/>
      </dsp:txXfrm>
    </dsp:sp>
    <dsp:sp modelId="{B0587CDE-00C8-4140-B904-55C25987B903}">
      <dsp:nvSpPr>
        <dsp:cNvPr id="0" name=""/>
        <dsp:cNvSpPr/>
      </dsp:nvSpPr>
      <dsp:spPr>
        <a:xfrm>
          <a:off x="4045471" y="677295"/>
          <a:ext cx="2526845" cy="252684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061" tIns="82550" rIns="139061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6500" kern="1200" dirty="0"/>
            <a:t>完</a:t>
          </a:r>
        </a:p>
      </dsp:txBody>
      <dsp:txXfrm>
        <a:off x="4415519" y="1047343"/>
        <a:ext cx="1786749" cy="1786749"/>
      </dsp:txXfrm>
    </dsp:sp>
    <dsp:sp modelId="{A5393C34-1A29-4A54-A066-B328D7CF123B}">
      <dsp:nvSpPr>
        <dsp:cNvPr id="0" name=""/>
        <dsp:cNvSpPr/>
      </dsp:nvSpPr>
      <dsp:spPr>
        <a:xfrm>
          <a:off x="6066947" y="677295"/>
          <a:ext cx="2526845" cy="252684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061" tIns="82550" rIns="139061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6500" kern="1200" dirty="0"/>
            <a:t>畢</a:t>
          </a:r>
        </a:p>
      </dsp:txBody>
      <dsp:txXfrm>
        <a:off x="6436995" y="1047343"/>
        <a:ext cx="1786749" cy="17867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1/18/2022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B3F2D5-ACE7-4E0F-AC66-9C7ECCC04B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097" y="788276"/>
            <a:ext cx="5439103" cy="1671145"/>
          </a:xfrm>
        </p:spPr>
        <p:txBody>
          <a:bodyPr/>
          <a:lstStyle/>
          <a:p>
            <a:r>
              <a:rPr lang="zh-TW" altLang="en-US" sz="6600">
                <a:solidFill>
                  <a:srgbClr val="0070C0"/>
                </a:solidFill>
              </a:rPr>
              <a:t>校訂課程</a:t>
            </a:r>
            <a:r>
              <a:rPr lang="zh-TW" altLang="en-US" sz="6600" dirty="0">
                <a:solidFill>
                  <a:srgbClr val="0070C0"/>
                </a:solidFill>
              </a:rPr>
              <a:t>分享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E9A83F6-D964-4599-A1FD-3BC754DE9E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9639154" cy="1467098"/>
          </a:xfrm>
        </p:spPr>
        <p:txBody>
          <a:bodyPr>
            <a:noAutofit/>
          </a:bodyPr>
          <a:lstStyle/>
          <a:p>
            <a:r>
              <a:rPr lang="en-US" altLang="zh-TW" sz="3600" dirty="0">
                <a:solidFill>
                  <a:srgbClr val="00B050"/>
                </a:solidFill>
              </a:rPr>
              <a:t>111.1.19</a:t>
            </a:r>
          </a:p>
          <a:p>
            <a:r>
              <a:rPr lang="zh-TW" altLang="en-US" sz="3600" dirty="0">
                <a:solidFill>
                  <a:srgbClr val="FF0000"/>
                </a:solidFill>
              </a:rPr>
              <a:t>一年級報告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C260951-0E70-401F-BAF0-712D77F8A4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7" t="11812" r="4520" b="15451"/>
          <a:stretch/>
        </p:blipFill>
        <p:spPr>
          <a:xfrm>
            <a:off x="1507067" y="1986455"/>
            <a:ext cx="6578086" cy="388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46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FC4C05-A34F-4B8E-8626-82ECEC23B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活動</a:t>
            </a:r>
            <a:r>
              <a:rPr lang="en-US" altLang="zh-TW" dirty="0"/>
              <a:t>2</a:t>
            </a:r>
            <a:r>
              <a:rPr lang="zh-TW" altLang="en-US" dirty="0"/>
              <a:t>：師長對對碰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5FEAEEC-5A34-4452-8718-0933DEE46A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1050" y="1196182"/>
            <a:ext cx="4364258" cy="5815732"/>
          </a:xfrm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7D923E1-D59C-40CE-BE6A-47A7EAA2C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26" y="1797269"/>
            <a:ext cx="3922342" cy="486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30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00525DC-B84F-4B48-AA22-A78B6597A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剪貼配對：有口罩和無口罩版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12E820C-1BDE-4E4C-9D9F-142CD2814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40" y="2172525"/>
            <a:ext cx="5172331" cy="3881436"/>
          </a:xfrm>
          <a:prstGeom prst="rect">
            <a:avLst/>
          </a:prstGeom>
        </p:spPr>
      </p:pic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A81064E-2551-4F06-AF77-2538E6D7B3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0" y="2172524"/>
            <a:ext cx="5175249" cy="3881437"/>
          </a:xfrm>
        </p:spPr>
      </p:pic>
    </p:spTree>
    <p:extLst>
      <p:ext uri="{BB962C8B-B14F-4D97-AF65-F5344CB8AC3E}">
        <p14:creationId xmlns:p14="http://schemas.microsoft.com/office/powerpoint/2010/main" val="477652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B63C18-6B9A-4AF0-9FCC-F397F7054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活動</a:t>
            </a:r>
            <a:r>
              <a:rPr lang="en-US" altLang="zh-TW" dirty="0"/>
              <a:t>3</a:t>
            </a:r>
            <a:r>
              <a:rPr lang="zh-TW" altLang="en-US" dirty="0"/>
              <a:t>：尋師活動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F8FF933-3BBA-4B9E-B298-6ADBDEF740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1163" y="1930398"/>
            <a:ext cx="4973332" cy="3924735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53EDABA-02C2-44A7-9FC3-6670C08C9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90106"/>
            <a:ext cx="5286703" cy="396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96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B3F722-0C6A-4309-BF8A-04C45E57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128819" cy="1320800"/>
          </a:xfrm>
        </p:spPr>
        <p:txBody>
          <a:bodyPr/>
          <a:lstStyle/>
          <a:p>
            <a:r>
              <a:rPr lang="zh-TW" altLang="en-US" dirty="0"/>
              <a:t>公布答案、統計分數：</a:t>
            </a:r>
            <a:br>
              <a:rPr lang="en-US" altLang="zh-TW" dirty="0"/>
            </a:br>
            <a:r>
              <a:rPr lang="zh-TW" altLang="en-US" dirty="0"/>
              <a:t>分成：超強、好眼力、再記清楚</a:t>
            </a:r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74F55E44-FA2B-4E0E-84C3-E4799B7FCD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9520" y="1930400"/>
            <a:ext cx="3495996" cy="470976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F538F48-C27B-4F7C-94C5-5F9E53FBC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311" y="1953285"/>
            <a:ext cx="6249169" cy="468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93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983B81B-64A9-42CE-9512-878F396B5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（三）教師觀察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6CF33C1-2619-430A-94BD-86D8209D4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993" y="1930400"/>
            <a:ext cx="8265009" cy="4653996"/>
          </a:xfrm>
        </p:spPr>
        <p:txBody>
          <a:bodyPr>
            <a:noAutofit/>
          </a:bodyPr>
          <a:lstStyle/>
          <a:p>
            <a:r>
              <a:rPr lang="en-US" altLang="zh-TW" sz="2800" dirty="0"/>
              <a:t>1</a:t>
            </a:r>
            <a:r>
              <a:rPr lang="zh-TW" altLang="en-US" sz="2800" dirty="0"/>
              <a:t>有複習</a:t>
            </a:r>
            <a:r>
              <a:rPr lang="en-US" altLang="zh-TW" sz="2800" dirty="0"/>
              <a:t>PPT</a:t>
            </a:r>
            <a:r>
              <a:rPr lang="zh-TW" altLang="en-US" sz="2800" dirty="0"/>
              <a:t>或同學討論，正確率高。</a:t>
            </a:r>
            <a:endParaRPr lang="en-US" altLang="zh-TW" sz="2800" dirty="0"/>
          </a:p>
          <a:p>
            <a:r>
              <a:rPr lang="en-US" altLang="zh-TW" sz="2800" dirty="0"/>
              <a:t>2</a:t>
            </a:r>
            <a:r>
              <a:rPr lang="zh-TW" altLang="en-US" sz="2800" dirty="0"/>
              <a:t>老師給小提示，正確率也高。</a:t>
            </a:r>
            <a:endParaRPr lang="en-US" altLang="zh-TW" sz="2800" dirty="0"/>
          </a:p>
          <a:p>
            <a:r>
              <a:rPr lang="en-US" altLang="zh-TW" sz="2800" dirty="0"/>
              <a:t>3</a:t>
            </a:r>
            <a:r>
              <a:rPr lang="zh-TW" altLang="en-US" sz="2800" dirty="0"/>
              <a:t>照片多，一開始覺得難，到最後並不難。</a:t>
            </a:r>
            <a:endParaRPr lang="en-US" altLang="zh-TW" sz="2800" dirty="0"/>
          </a:p>
          <a:p>
            <a:r>
              <a:rPr lang="en-US" altLang="zh-TW" sz="2800" dirty="0"/>
              <a:t>4</a:t>
            </a:r>
            <a:r>
              <a:rPr lang="zh-TW" altLang="en-US" sz="2800" dirty="0"/>
              <a:t>學生覺得有趣，最後真面目揭曉，大聲歡呼</a:t>
            </a:r>
            <a:endParaRPr lang="en-US" altLang="zh-TW" sz="2800" dirty="0"/>
          </a:p>
          <a:p>
            <a:r>
              <a:rPr lang="en-US" altLang="zh-TW" sz="2800" dirty="0"/>
              <a:t>5</a:t>
            </a:r>
            <a:r>
              <a:rPr lang="zh-TW" altLang="en-US" sz="2800" dirty="0"/>
              <a:t>貼隔壁班老師，幾乎都對，可見最熟悉</a:t>
            </a:r>
            <a:endParaRPr lang="en-US" altLang="zh-TW" sz="2800" dirty="0"/>
          </a:p>
        </p:txBody>
      </p:sp>
    </p:spTree>
    <p:extLst>
      <p:ext uri="{BB962C8B-B14F-4D97-AF65-F5344CB8AC3E}">
        <p14:creationId xmlns:p14="http://schemas.microsoft.com/office/powerpoint/2010/main" val="1093881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4EB9F0A-2363-4D6C-9A81-8BFB452C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2676" y="609600"/>
            <a:ext cx="7571326" cy="493986"/>
          </a:xfrm>
        </p:spPr>
        <p:txBody>
          <a:bodyPr>
            <a:normAutofit fontScale="90000"/>
          </a:bodyPr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019950A-DE7E-4900-8EC0-6A926C720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50686"/>
            <a:ext cx="8596668" cy="3880773"/>
          </a:xfrm>
        </p:spPr>
        <p:txBody>
          <a:bodyPr>
            <a:noAutofit/>
          </a:bodyPr>
          <a:lstStyle/>
          <a:p>
            <a:r>
              <a:rPr lang="en-US" altLang="zh-TW" sz="2800" dirty="0"/>
              <a:t>6</a:t>
            </a:r>
            <a:r>
              <a:rPr lang="zh-TW" altLang="en-US" sz="2800" dirty="0"/>
              <a:t>尋師活動，在辦公室苦尋，老師會指引，學生很快找到目標老師。</a:t>
            </a:r>
            <a:endParaRPr lang="en-US" altLang="zh-TW" sz="2800" dirty="0"/>
          </a:p>
          <a:p>
            <a:r>
              <a:rPr lang="en-US" altLang="zh-TW" sz="2800" dirty="0"/>
              <a:t>7</a:t>
            </a:r>
            <a:r>
              <a:rPr lang="zh-TW" altLang="en-US" sz="2800" dirty="0"/>
              <a:t>學生會針對師長外型找線索（煒堃老師分享）。</a:t>
            </a:r>
            <a:endParaRPr lang="en-US" altLang="zh-TW" sz="2800" dirty="0"/>
          </a:p>
          <a:p>
            <a:r>
              <a:rPr lang="en-US" altLang="zh-TW" sz="2800" dirty="0"/>
              <a:t>8</a:t>
            </a:r>
            <a:r>
              <a:rPr lang="zh-TW" altLang="en-US" sz="2800" dirty="0"/>
              <a:t>孩子分享，問該老師主要工作，師長都說得清楚，孩子完成任務，有成就感。</a:t>
            </a:r>
            <a:endParaRPr lang="en-US" altLang="zh-TW" sz="2800" dirty="0"/>
          </a:p>
          <a:p>
            <a:r>
              <a:rPr lang="en-US" altLang="zh-TW" sz="2800" dirty="0"/>
              <a:t>9</a:t>
            </a:r>
            <a:r>
              <a:rPr lang="zh-TW" altLang="en-US" sz="2800" dirty="0"/>
              <a:t>經過此活動，學年老師遇到其他班孩子，孩子都很親切的問候○○○老師好。</a:t>
            </a:r>
          </a:p>
        </p:txBody>
      </p:sp>
    </p:spTree>
    <p:extLst>
      <p:ext uri="{BB962C8B-B14F-4D97-AF65-F5344CB8AC3E}">
        <p14:creationId xmlns:p14="http://schemas.microsoft.com/office/powerpoint/2010/main" val="920509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EB133A9-B798-4E67-9260-F8DCDDCB6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參、效果層面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6E2AFAF-64D2-4C70-A098-743D9BD41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338" y="1671145"/>
            <a:ext cx="8422664" cy="4370217"/>
          </a:xfrm>
        </p:spPr>
        <p:txBody>
          <a:bodyPr>
            <a:normAutofit/>
          </a:bodyPr>
          <a:lstStyle/>
          <a:p>
            <a:r>
              <a:rPr lang="zh-TW" altLang="en-US" sz="2800" dirty="0"/>
              <a:t>有沒有達到教學目標？</a:t>
            </a:r>
            <a:endParaRPr lang="en-US" altLang="zh-TW" sz="2800" dirty="0"/>
          </a:p>
          <a:p>
            <a:r>
              <a:rPr lang="zh-TW" altLang="en-US" sz="2800" dirty="0"/>
              <a:t>證據：</a:t>
            </a:r>
            <a:endParaRPr lang="en-US" altLang="zh-TW" sz="2800" dirty="0"/>
          </a:p>
          <a:p>
            <a:r>
              <a:rPr lang="en-US" altLang="zh-TW" sz="2800" dirty="0"/>
              <a:t>1</a:t>
            </a:r>
            <a:r>
              <a:rPr lang="zh-TW" altLang="en-US" sz="2800" dirty="0"/>
              <a:t>看到學年老師都能親切有禮貌問好「</a:t>
            </a:r>
            <a:r>
              <a:rPr lang="en-US" altLang="zh-TW" sz="2800" dirty="0"/>
              <a:t>000</a:t>
            </a:r>
            <a:r>
              <a:rPr lang="zh-TW" altLang="en-US" sz="2800" dirty="0"/>
              <a:t>老師好」</a:t>
            </a:r>
            <a:endParaRPr lang="en-US" altLang="zh-TW" sz="2800" dirty="0"/>
          </a:p>
          <a:p>
            <a:r>
              <a:rPr lang="en-US" altLang="zh-TW" sz="2800" dirty="0"/>
              <a:t>2</a:t>
            </a:r>
            <a:r>
              <a:rPr lang="zh-TW" altLang="en-US" sz="2800" dirty="0"/>
              <a:t>交代去辦公室拿東西，能找到辦公室的師長</a:t>
            </a:r>
            <a:endParaRPr lang="en-US" altLang="zh-TW" sz="2800" dirty="0"/>
          </a:p>
          <a:p>
            <a:r>
              <a:rPr lang="en-US" altLang="zh-TW" sz="2800" dirty="0"/>
              <a:t>3</a:t>
            </a:r>
            <a:r>
              <a:rPr lang="zh-TW" altLang="en-US" sz="2800" dirty="0"/>
              <a:t>看到校長、護士、阿德叔叔都能問好</a:t>
            </a:r>
            <a:endParaRPr lang="en-US" altLang="zh-TW" sz="2800" dirty="0"/>
          </a:p>
          <a:p>
            <a:r>
              <a:rPr lang="en-US" altLang="zh-TW" sz="2800" dirty="0"/>
              <a:t>4</a:t>
            </a:r>
            <a:r>
              <a:rPr lang="zh-TW" altLang="en-US" sz="2800" dirty="0"/>
              <a:t>孩子說出放學時，信光主任、花嘉老師</a:t>
            </a:r>
            <a:r>
              <a:rPr lang="en-US" altLang="zh-TW" sz="2800" dirty="0"/>
              <a:t>…</a:t>
            </a:r>
            <a:r>
              <a:rPr lang="zh-TW" altLang="en-US" sz="2800" dirty="0"/>
              <a:t>都在值勤</a:t>
            </a:r>
            <a:endParaRPr lang="en-US" altLang="zh-TW" sz="2800" dirty="0"/>
          </a:p>
          <a:p>
            <a:r>
              <a:rPr lang="en-US" altLang="zh-TW" sz="2800" dirty="0"/>
              <a:t>5</a:t>
            </a:r>
            <a:r>
              <a:rPr lang="zh-TW" altLang="en-US" sz="2800" dirty="0"/>
              <a:t>評分表也有一個分數</a:t>
            </a:r>
          </a:p>
        </p:txBody>
      </p:sp>
    </p:spTree>
    <p:extLst>
      <p:ext uri="{BB962C8B-B14F-4D97-AF65-F5344CB8AC3E}">
        <p14:creationId xmlns:p14="http://schemas.microsoft.com/office/powerpoint/2010/main" val="387921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43709F-A20F-42DD-AA37-1B582C426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貳、實施層面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E8491F4-9BC1-427E-A0A5-95B9D54EE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/>
              <a:t>第二個主題</a:t>
            </a:r>
            <a:endParaRPr lang="en-US" altLang="zh-TW" sz="5400" dirty="0"/>
          </a:p>
          <a:p>
            <a:r>
              <a:rPr lang="zh-TW" altLang="en-US" sz="5400" dirty="0"/>
              <a:t>          校園安全地圖</a:t>
            </a:r>
          </a:p>
        </p:txBody>
      </p:sp>
    </p:spTree>
    <p:extLst>
      <p:ext uri="{BB962C8B-B14F-4D97-AF65-F5344CB8AC3E}">
        <p14:creationId xmlns:p14="http://schemas.microsoft.com/office/powerpoint/2010/main" val="550878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F6D8CE-50FF-411A-8D71-B3CAB4AF7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（一）學年共備會議記錄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D96C31D-B93E-4FC5-AB10-0F071ADB5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930" y="1560787"/>
            <a:ext cx="8328071" cy="4480576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1</a:t>
            </a:r>
            <a:r>
              <a:rPr lang="zh-TW" altLang="en-US" sz="2800" dirty="0"/>
              <a:t>校園施工，沒有遊樂設施，課程如何銜接？</a:t>
            </a:r>
            <a:endParaRPr lang="en-US" altLang="zh-TW" sz="2800" dirty="0"/>
          </a:p>
          <a:p>
            <a:r>
              <a:rPr lang="zh-TW" altLang="en-US" sz="2800" dirty="0"/>
              <a:t>→修正看影片和下課去什麼地方做什麼事。</a:t>
            </a:r>
            <a:endParaRPr lang="en-US" altLang="zh-TW" sz="2800" dirty="0"/>
          </a:p>
          <a:p>
            <a:r>
              <a:rPr lang="en-US" altLang="zh-TW" sz="2800" dirty="0"/>
              <a:t>2</a:t>
            </a:r>
            <a:r>
              <a:rPr lang="zh-TW" altLang="en-US" sz="2800" dirty="0"/>
              <a:t>校園巡禮，出校門口往校園裡看有危險性</a:t>
            </a:r>
            <a:endParaRPr lang="en-US" altLang="zh-TW" sz="2800" dirty="0"/>
          </a:p>
          <a:p>
            <a:r>
              <a:rPr lang="zh-TW" altLang="en-US" sz="2800" dirty="0"/>
              <a:t>→修正從校園裡面往外觀察就好。</a:t>
            </a:r>
            <a:endParaRPr lang="en-US" altLang="zh-TW" sz="2800" dirty="0"/>
          </a:p>
          <a:p>
            <a:pPr marL="347472" indent="-347472">
              <a:buFont typeface="Wingdings 3" panose="05040102010807070707" pitchFamily="18" charset="2"/>
              <a:buChar char="u"/>
            </a:pPr>
            <a:r>
              <a:rPr lang="en-US" altLang="zh-TW" sz="2800" dirty="0"/>
              <a:t>3</a:t>
            </a:r>
            <a:r>
              <a:rPr lang="zh-TW" altLang="en-US" sz="2800" dirty="0"/>
              <a:t>校園安全地圖剪貼畫</a:t>
            </a:r>
            <a:endParaRPr lang="en-US" altLang="zh-TW" sz="2800" dirty="0"/>
          </a:p>
          <a:p>
            <a:pPr marL="347472" indent="-347472">
              <a:buFont typeface="Wingdings 3" panose="05040102010807070707" pitchFamily="18" charset="2"/>
              <a:buChar char="u"/>
            </a:pPr>
            <a:r>
              <a:rPr lang="zh-TW" altLang="zh-TW" sz="2800" dirty="0">
                <a:sym typeface="Wingdings" panose="05000000000000000000" pitchFamily="2" charset="2"/>
              </a:rPr>
              <a:t></a:t>
            </a:r>
            <a:r>
              <a:rPr lang="zh-TW" altLang="en-US" sz="2800" dirty="0"/>
              <a:t>以小組完成無法檢核個人→修正為個人完成海報。</a:t>
            </a:r>
            <a:endParaRPr lang="zh-TW" altLang="zh-TW" sz="2800" dirty="0"/>
          </a:p>
          <a:p>
            <a:r>
              <a:rPr lang="zh-TW" altLang="en-US" sz="2800" dirty="0">
                <a:sym typeface="Wingdings" panose="05000000000000000000" pitchFamily="2" charset="2"/>
              </a:rPr>
              <a:t>之前校園地圖學習單僅有六處地點→修正校園多處角落都可考慮。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524020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BC9D03B-BC6F-4090-A18A-9062FF425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（二）活動</a:t>
            </a:r>
            <a:r>
              <a:rPr lang="en-US" altLang="zh-TW" dirty="0"/>
              <a:t>1</a:t>
            </a:r>
            <a:r>
              <a:rPr lang="zh-TW" altLang="en-US" dirty="0"/>
              <a:t>：播放遊戲安全影片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50C1A80-B6DD-469F-AE1F-F9EF3E950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040" y="1765738"/>
            <a:ext cx="10113183" cy="4275624"/>
          </a:xfrm>
        </p:spPr>
        <p:txBody>
          <a:bodyPr/>
          <a:lstStyle/>
          <a:p>
            <a:r>
              <a:rPr lang="zh-TW" altLang="en-US" sz="2800" dirty="0"/>
              <a:t>播放影片、校園哪裡玩</a:t>
            </a:r>
            <a:endParaRPr lang="en-US" altLang="zh-TW" sz="2800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0A8DB7B-70E5-4B97-88D7-43E80A851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98166"/>
            <a:ext cx="4821223" cy="361795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861111A-B80F-44D3-832A-68F0142A8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39" y="2455047"/>
            <a:ext cx="4821223" cy="361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49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62FED7-F9A0-4AFA-993D-22A35FF9B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424152"/>
          </a:xfrm>
        </p:spPr>
        <p:txBody>
          <a:bodyPr/>
          <a:lstStyle/>
          <a:p>
            <a:r>
              <a:rPr lang="zh-TW" altLang="en-US" dirty="0"/>
              <a:t>壹、設計層面：</a:t>
            </a:r>
            <a:br>
              <a:rPr lang="en-US" altLang="zh-TW" dirty="0"/>
            </a:br>
            <a:r>
              <a:rPr lang="zh-TW" altLang="en-US" dirty="0"/>
              <a:t>發現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3E4CC02-DF48-4AAA-AA48-EC01F4510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317530"/>
            <a:ext cx="8596668" cy="3723831"/>
          </a:xfrm>
        </p:spPr>
        <p:txBody>
          <a:bodyPr/>
          <a:lstStyle/>
          <a:p>
            <a:r>
              <a:rPr lang="zh-TW" altLang="en-US" sz="2800" dirty="0"/>
              <a:t>一、師長賓果樂：</a:t>
            </a:r>
            <a:endParaRPr lang="en-US" altLang="zh-TW" sz="2800" dirty="0"/>
          </a:p>
          <a:p>
            <a:r>
              <a:rPr lang="en-US" altLang="zh-TW" sz="2800" dirty="0"/>
              <a:t>1</a:t>
            </a:r>
            <a:r>
              <a:rPr lang="zh-TW" altLang="en-US" sz="2800" dirty="0"/>
              <a:t>很踴躍簽名</a:t>
            </a:r>
            <a:endParaRPr lang="en-US" altLang="zh-TW" sz="2800" dirty="0"/>
          </a:p>
          <a:p>
            <a:r>
              <a:rPr lang="en-US" altLang="zh-TW" sz="2800" dirty="0"/>
              <a:t>2</a:t>
            </a:r>
            <a:r>
              <a:rPr lang="zh-TW" altLang="en-US" sz="2800" dirty="0"/>
              <a:t>不認識師長</a:t>
            </a:r>
            <a:endParaRPr lang="en-US" altLang="zh-TW" sz="2800" dirty="0"/>
          </a:p>
          <a:p>
            <a:endParaRPr lang="en-US" altLang="zh-TW" sz="2400" dirty="0"/>
          </a:p>
          <a:p>
            <a:pPr lvl="1"/>
            <a:endParaRPr lang="en-US" altLang="zh-TW" sz="2200" dirty="0"/>
          </a:p>
          <a:p>
            <a:endParaRPr lang="en-US" altLang="zh-TW" sz="2400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DF2C0A5-90C8-4634-8E39-D2C25416BD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7" r="7576"/>
          <a:stretch/>
        </p:blipFill>
        <p:spPr>
          <a:xfrm>
            <a:off x="4190961" y="1480728"/>
            <a:ext cx="3349631" cy="4990804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CC827FAC-5BDC-4D3F-8DFE-0B360F697A54}"/>
              </a:ext>
            </a:extLst>
          </p:cNvPr>
          <p:cNvSpPr txBox="1"/>
          <p:nvPr/>
        </p:nvSpPr>
        <p:spPr>
          <a:xfrm>
            <a:off x="8392426" y="4221776"/>
            <a:ext cx="25125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/>
              <a:t>這是誰的簽名呢？小朋友真的認識這個老師嗎</a:t>
            </a:r>
            <a:r>
              <a:rPr lang="zh-TW" altLang="en-US" dirty="0"/>
              <a:t>？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385A3FB-0040-46BB-8BA9-3ED367C980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226" t="57841" r="18782" b="23404"/>
          <a:stretch/>
        </p:blipFill>
        <p:spPr>
          <a:xfrm>
            <a:off x="8001040" y="1480728"/>
            <a:ext cx="2790498" cy="2585443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753F6D40-CDA6-4F22-A78E-667FCEFA9096}"/>
              </a:ext>
            </a:extLst>
          </p:cNvPr>
          <p:cNvSpPr txBox="1"/>
          <p:nvPr/>
        </p:nvSpPr>
        <p:spPr>
          <a:xfrm>
            <a:off x="3406739" y="3578772"/>
            <a:ext cx="553998" cy="26696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/>
              <a:t>兩年前的賓果樂</a:t>
            </a:r>
            <a:r>
              <a:rPr lang="zh-TW" altLang="en-US" sz="2400" dirty="0">
                <a:latin typeface="Arial Black" panose="020B0A04020102020204" pitchFamily="34" charset="0"/>
              </a:rPr>
              <a:t>►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01254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AAAAE4-8234-41EE-93F3-2DA76CAA7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報告和討論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B1F6C43-16AF-49BE-9694-5FFC1E15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45476"/>
            <a:ext cx="9138186" cy="4795887"/>
          </a:xfrm>
        </p:spPr>
        <p:txBody>
          <a:bodyPr/>
          <a:lstStyle/>
          <a:p>
            <a:r>
              <a:rPr lang="zh-TW" altLang="en-US" sz="2800" dirty="0"/>
              <a:t>會去哪裡玩</a:t>
            </a:r>
            <a:endParaRPr lang="en-US" altLang="zh-TW" sz="2800" dirty="0"/>
          </a:p>
          <a:p>
            <a:r>
              <a:rPr lang="zh-TW" altLang="en-US" sz="2800" dirty="0"/>
              <a:t>要注意什麼</a:t>
            </a:r>
            <a:endParaRPr lang="en-US" altLang="zh-TW" sz="2800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F349AC5-7C32-480C-84A8-6642D4DE6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38" y="2566276"/>
            <a:ext cx="5097515" cy="382529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3D9508F-29D6-4CF0-8E6A-EFA87E1ED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66275"/>
            <a:ext cx="5097517" cy="382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89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36C0AFC-A4B4-4060-9ADD-277FCF8D1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學生活動</a:t>
            </a:r>
            <a:r>
              <a:rPr lang="en-US" altLang="zh-TW" dirty="0"/>
              <a:t>2</a:t>
            </a:r>
            <a:r>
              <a:rPr lang="zh-TW" altLang="en-US" dirty="0"/>
              <a:t>：校園巡禮  看看找找好新鮮</a:t>
            </a:r>
          </a:p>
        </p:txBody>
      </p:sp>
      <p:pic>
        <p:nvPicPr>
          <p:cNvPr id="13" name="內容版面配置區 12">
            <a:extLst>
              <a:ext uri="{FF2B5EF4-FFF2-40B4-BE49-F238E27FC236}">
                <a16:creationId xmlns:a16="http://schemas.microsoft.com/office/drawing/2014/main" id="{E67C8D4B-EFA7-45CF-9578-16F82FE522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403" y="2693631"/>
            <a:ext cx="3796292" cy="2848825"/>
          </a:xfr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A5DECBD1-2C29-4804-8ED7-4122AE217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854" y="2693630"/>
            <a:ext cx="3796292" cy="2848825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04B08351-5A06-4CB2-BED3-CA6DC55F0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1307" y="2693630"/>
            <a:ext cx="3796292" cy="284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86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C5AEAE2-DD6F-423A-B396-B3B36E3ED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816638"/>
            <a:ext cx="9518504" cy="1222542"/>
          </a:xfrm>
        </p:spPr>
        <p:txBody>
          <a:bodyPr/>
          <a:lstStyle/>
          <a:p>
            <a:r>
              <a:rPr lang="zh-TW" altLang="en-US" dirty="0"/>
              <a:t>觀察三個校門口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1583AF4-F06B-4471-BF58-47EE225AC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592317"/>
            <a:ext cx="10122045" cy="4449046"/>
          </a:xfrm>
        </p:spPr>
        <p:txBody>
          <a:bodyPr/>
          <a:lstStyle/>
          <a:p>
            <a:r>
              <a:rPr lang="zh-TW" altLang="en-US" sz="2800" dirty="0">
                <a:solidFill>
                  <a:srgbClr val="0070C0"/>
                </a:solidFill>
              </a:rPr>
              <a:t>小調整</a:t>
            </a:r>
            <a:endParaRPr lang="en-US" altLang="zh-TW" sz="2800" dirty="0">
              <a:solidFill>
                <a:srgbClr val="0070C0"/>
              </a:solidFill>
            </a:endParaRPr>
          </a:p>
          <a:p>
            <a:r>
              <a:rPr lang="zh-TW" altLang="en-US" sz="2800" dirty="0">
                <a:solidFill>
                  <a:srgbClr val="0070C0"/>
                </a:solidFill>
              </a:rPr>
              <a:t>校園裡看校門並認識方位</a:t>
            </a:r>
          </a:p>
          <a:p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7FC5D472-58C0-47D4-9513-29AFB9E25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74" y="3148694"/>
            <a:ext cx="3728419" cy="2797891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7F03850B-8D9A-46F9-B24C-966F578A3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561" y="3148694"/>
            <a:ext cx="3728419" cy="2797891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30EB82FA-8ED9-4579-9F4A-E6DBF9F0C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915" y="3148694"/>
            <a:ext cx="3728419" cy="279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29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2FAF6B7-C1C1-42D7-A5BF-A087E5395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活動</a:t>
            </a:r>
            <a:r>
              <a:rPr lang="en-US" altLang="zh-TW" dirty="0"/>
              <a:t>3</a:t>
            </a:r>
            <a:r>
              <a:rPr lang="zh-TW" altLang="en-US" dirty="0"/>
              <a:t>：校園安全地圖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DA75E09-FE35-412E-93B5-7A48DB64E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930" y="1497725"/>
            <a:ext cx="8328071" cy="4543638"/>
          </a:xfrm>
        </p:spPr>
        <p:txBody>
          <a:bodyPr/>
          <a:lstStyle/>
          <a:p>
            <a:endParaRPr lang="en-US" altLang="zh-TW" sz="2800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BB996C0-36A1-495C-B74E-88147667E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919" y="1704762"/>
            <a:ext cx="6054771" cy="454363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183606C-B8B0-4629-B06D-0793E60B8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754" y="3877717"/>
            <a:ext cx="3375970" cy="253340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F6CF270-43B9-4981-A628-91C926F7C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5754" y="895595"/>
            <a:ext cx="3375970" cy="253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24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602645-4D3C-4E15-99F5-2164790DC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著色並剪貼在合適位置上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3DB67DC-83AC-47AA-BA1F-E278DFD12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930" y="1576552"/>
            <a:ext cx="10300141" cy="4464810"/>
          </a:xfrm>
        </p:spPr>
        <p:txBody>
          <a:bodyPr/>
          <a:lstStyle/>
          <a:p>
            <a:r>
              <a:rPr lang="zh-TW" altLang="en-US" sz="2800" dirty="0"/>
              <a:t>地圖著色剪下貼在個人海報</a:t>
            </a:r>
            <a:endParaRPr lang="en-US" altLang="zh-TW" sz="28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BAB0548-3C7A-492E-8AAC-70CBC4337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628" y="2250461"/>
            <a:ext cx="2885089" cy="433646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E337C1A-9219-4B4C-ACB1-34F411F37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434" y="1999053"/>
            <a:ext cx="5265474" cy="446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279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2F4D12-C58C-4474-8474-3276A5449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寫出做什麼事並貼紅綠黃貼紙</a:t>
            </a:r>
            <a:br>
              <a:rPr lang="en-US" altLang="zh-TW" dirty="0"/>
            </a:br>
            <a:endParaRPr lang="zh-TW" altLang="en-US" dirty="0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3B0FD4B9-3ACB-48E4-8042-A9314230F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189" y="1930400"/>
            <a:ext cx="5172332" cy="388143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B38D17A-F8FC-4EE4-96A8-6870C0D15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911355" y="1311010"/>
            <a:ext cx="3905952" cy="509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019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E4B6405-06EC-41AC-B889-C970596D1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629103"/>
          </a:xfrm>
        </p:spPr>
        <p:txBody>
          <a:bodyPr/>
          <a:lstStyle/>
          <a:p>
            <a:r>
              <a:rPr lang="zh-TW" altLang="en-US" dirty="0"/>
              <a:t>個人報告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0BB9791-2657-4712-9EE8-854A4E935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29255"/>
            <a:ext cx="8596668" cy="4512107"/>
          </a:xfrm>
        </p:spPr>
        <p:txBody>
          <a:bodyPr/>
          <a:lstStyle/>
          <a:p>
            <a:r>
              <a:rPr lang="zh-TW" altLang="en-US" sz="3000" dirty="0"/>
              <a:t>個人海報說明貼紅、綠、黃燈原因</a:t>
            </a:r>
            <a:endParaRPr lang="en-US" altLang="zh-TW" sz="3000" dirty="0"/>
          </a:p>
          <a:p>
            <a:endParaRPr lang="en-US" altLang="zh-TW" sz="2800" dirty="0"/>
          </a:p>
          <a:p>
            <a:endParaRPr lang="zh-TW" altLang="en-US" sz="2800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C1A63BD-5EFA-44CF-AB67-7227421B5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871" y="2326941"/>
            <a:ext cx="5225665" cy="392145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13A8694-FB33-4718-9BEC-641DEF835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949" y="2326942"/>
            <a:ext cx="5277461" cy="396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226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71EF46-928F-4701-B6F9-409A1C7AD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教師觀察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65FE825-9673-47D2-A77D-775581410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18897"/>
            <a:ext cx="8596668" cy="4622465"/>
          </a:xfrm>
        </p:spPr>
        <p:txBody>
          <a:bodyPr/>
          <a:lstStyle/>
          <a:p>
            <a:r>
              <a:rPr lang="en-US" altLang="zh-TW" sz="2800" dirty="0"/>
              <a:t>1</a:t>
            </a:r>
            <a:r>
              <a:rPr lang="zh-TW" altLang="en-US" sz="2800" dirty="0"/>
              <a:t>孩子說沒有遊樂設施，玩的地方變少</a:t>
            </a:r>
            <a:endParaRPr lang="en-US" altLang="zh-TW" sz="2800" dirty="0"/>
          </a:p>
          <a:p>
            <a:r>
              <a:rPr lang="en-US" altLang="zh-TW" sz="2800" dirty="0"/>
              <a:t>2</a:t>
            </a:r>
            <a:r>
              <a:rPr lang="zh-TW" altLang="en-US" sz="2800" dirty="0"/>
              <a:t>孩子說常和高年級碰撞</a:t>
            </a:r>
            <a:endParaRPr lang="en-US" altLang="zh-TW" sz="2800" dirty="0"/>
          </a:p>
          <a:p>
            <a:r>
              <a:rPr lang="en-US" altLang="zh-TW" sz="2800" dirty="0"/>
              <a:t>3</a:t>
            </a:r>
            <a:r>
              <a:rPr lang="zh-TW" altLang="en-US" sz="2800" dirty="0"/>
              <a:t>發表受傷經驗很踴躍：操場、樹籬</a:t>
            </a:r>
            <a:r>
              <a:rPr lang="en-US" altLang="zh-TW" sz="2800" dirty="0"/>
              <a:t>…</a:t>
            </a:r>
          </a:p>
          <a:p>
            <a:r>
              <a:rPr lang="en-US" altLang="zh-TW" sz="2800" dirty="0"/>
              <a:t>4</a:t>
            </a:r>
            <a:r>
              <a:rPr lang="zh-TW" altLang="en-US" sz="2800" dirty="0"/>
              <a:t>孩子方向感不足，貼錯方位</a:t>
            </a:r>
            <a:endParaRPr lang="en-US" altLang="zh-TW" sz="2800" dirty="0"/>
          </a:p>
          <a:p>
            <a:r>
              <a:rPr lang="en-US" altLang="zh-TW" sz="2800" dirty="0"/>
              <a:t>5</a:t>
            </a:r>
            <a:r>
              <a:rPr lang="zh-TW" altLang="en-US" sz="2800" dirty="0"/>
              <a:t>可以先貼操場、三個門</a:t>
            </a:r>
            <a:endParaRPr lang="en-US" altLang="zh-TW" sz="2800" dirty="0"/>
          </a:p>
          <a:p>
            <a:r>
              <a:rPr lang="en-US" altLang="zh-TW" sz="2800" dirty="0"/>
              <a:t>6</a:t>
            </a:r>
            <a:r>
              <a:rPr lang="zh-TW" altLang="en-US" sz="2800" dirty="0"/>
              <a:t>也可以全班一起引導一次貼一個圖</a:t>
            </a:r>
            <a:endParaRPr lang="en-US" altLang="zh-TW" sz="2800" dirty="0"/>
          </a:p>
          <a:p>
            <a:r>
              <a:rPr lang="en-US" altLang="zh-TW" sz="2800" dirty="0"/>
              <a:t>7</a:t>
            </a:r>
            <a:r>
              <a:rPr lang="zh-TW" altLang="en-US" sz="2800" dirty="0"/>
              <a:t>無法很精準，大概位置即可</a:t>
            </a:r>
            <a:endParaRPr lang="en-US" altLang="zh-TW" sz="2800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endParaRPr lang="zh-TW" altLang="en-US" sz="2800" dirty="0"/>
          </a:p>
          <a:p>
            <a:endParaRPr lang="zh-TW" altLang="en-US" dirty="0"/>
          </a:p>
          <a:p>
            <a:endParaRPr lang="zh-TW" altLang="en-US" dirty="0"/>
          </a:p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E2B5895-F410-4D7D-80AB-AB9F235352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15" r="5436" b="9884"/>
          <a:stretch/>
        </p:blipFill>
        <p:spPr>
          <a:xfrm rot="16200000">
            <a:off x="7756134" y="1326482"/>
            <a:ext cx="3508702" cy="480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502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77DCF1-4504-49DB-B650-40E63CFD0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教師觀察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1B693C9-E67C-4123-B09A-4DBA3E42B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014" y="1418898"/>
            <a:ext cx="9018459" cy="4572000"/>
          </a:xfrm>
        </p:spPr>
        <p:txBody>
          <a:bodyPr>
            <a:normAutofit/>
          </a:bodyPr>
          <a:lstStyle/>
          <a:p>
            <a:pPr lvl="0"/>
            <a:r>
              <a:rPr lang="zh-TW" altLang="en-US" sz="2800" dirty="0"/>
              <a:t>學生發覺有第四個門（往活動中心）</a:t>
            </a:r>
            <a:endParaRPr lang="en-US" altLang="zh-TW" sz="2800" dirty="0"/>
          </a:p>
          <a:p>
            <a:pPr lvl="0"/>
            <a:r>
              <a:rPr lang="zh-TW" altLang="en-US" sz="2800" dirty="0"/>
              <a:t>可以自己畫：廁所、工地、走廊、穿堂、活動中心等</a:t>
            </a:r>
            <a:endParaRPr lang="en-US" altLang="zh-TW" sz="2800" dirty="0"/>
          </a:p>
          <a:p>
            <a:pPr lvl="0"/>
            <a:r>
              <a:rPr lang="zh-TW" altLang="en-US" sz="2800" dirty="0"/>
              <a:t>同一個地點孩子對安全與否有不同的解釋</a:t>
            </a:r>
            <a:endParaRPr lang="en-US" altLang="zh-TW" sz="2800" dirty="0"/>
          </a:p>
          <a:p>
            <a:pPr lvl="0"/>
            <a:r>
              <a:rPr lang="zh-TW" altLang="en-US" sz="2800" dirty="0"/>
              <a:t>同一個地點可能不只有一個顏色的圓點</a:t>
            </a:r>
            <a:endParaRPr lang="en-US" altLang="zh-TW" sz="2800" dirty="0"/>
          </a:p>
          <a:p>
            <a:pPr lvl="0"/>
            <a:r>
              <a:rPr lang="zh-TW" altLang="en-US" sz="2800" dirty="0"/>
              <a:t>孩子要說出自己的觀點</a:t>
            </a:r>
            <a:endParaRPr lang="en-US" altLang="zh-TW" sz="2800" dirty="0"/>
          </a:p>
          <a:p>
            <a:pPr lvl="0"/>
            <a:r>
              <a:rPr lang="zh-TW" altLang="en-US" sz="2800" dirty="0"/>
              <a:t>進行探究各班有不同策略</a:t>
            </a:r>
            <a:endParaRPr lang="en-US" altLang="zh-TW" sz="2800" dirty="0"/>
          </a:p>
          <a:p>
            <a:pPr lvl="0"/>
            <a:endParaRPr lang="en-US" altLang="zh-TW" sz="2800" dirty="0"/>
          </a:p>
          <a:p>
            <a:pPr lvl="0"/>
            <a:r>
              <a:rPr lang="zh-TW" altLang="en-US" sz="2800" dirty="0"/>
              <a:t>   </a:t>
            </a:r>
            <a:endParaRPr lang="en-US" altLang="zh-TW" sz="2800" dirty="0"/>
          </a:p>
          <a:p>
            <a:pPr lvl="0"/>
            <a:endParaRPr lang="en-US" altLang="zh-TW" dirty="0"/>
          </a:p>
          <a:p>
            <a:pPr lvl="0"/>
            <a:endParaRPr lang="en-US" altLang="zh-TW" dirty="0"/>
          </a:p>
          <a:p>
            <a:pPr lvl="0"/>
            <a:endParaRPr lang="en-US" altLang="zh-TW" dirty="0"/>
          </a:p>
          <a:p>
            <a:pPr lvl="0"/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0456B8A-E42D-4592-8475-B83603527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9659" y="3704898"/>
            <a:ext cx="3509167" cy="263335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4EFE33E-81F4-485E-A844-4099FD782D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668" t="12891" r="14790" b="29478"/>
          <a:stretch/>
        </p:blipFill>
        <p:spPr>
          <a:xfrm>
            <a:off x="5872649" y="4158591"/>
            <a:ext cx="1765738" cy="2089809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29434C69-FF7B-4F31-9096-3B27EAC610F9}"/>
              </a:ext>
            </a:extLst>
          </p:cNvPr>
          <p:cNvSpPr txBox="1"/>
          <p:nvPr/>
        </p:nvSpPr>
        <p:spPr>
          <a:xfrm flipH="1">
            <a:off x="3011213" y="5518246"/>
            <a:ext cx="2640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同一個地點</a:t>
            </a:r>
            <a:endParaRPr lang="en-US" altLang="zh-TW" sz="2400" dirty="0"/>
          </a:p>
          <a:p>
            <a:r>
              <a:rPr lang="zh-TW" altLang="en-US" sz="2400" dirty="0"/>
              <a:t>有紅黃綠三色燈號</a:t>
            </a:r>
          </a:p>
        </p:txBody>
      </p:sp>
    </p:spTree>
    <p:extLst>
      <p:ext uri="{BB962C8B-B14F-4D97-AF65-F5344CB8AC3E}">
        <p14:creationId xmlns:p14="http://schemas.microsoft.com/office/powerpoint/2010/main" val="33422527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2B958B4-F3BF-4F46-972A-9BFA43DE2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參、效果層面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19CFE29-7B16-4680-AAA6-ED3406F3E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572" y="756744"/>
            <a:ext cx="8438430" cy="5491655"/>
          </a:xfrm>
        </p:spPr>
        <p:txBody>
          <a:bodyPr>
            <a:normAutofit/>
          </a:bodyPr>
          <a:lstStyle/>
          <a:p>
            <a:endParaRPr lang="en-US" altLang="zh-TW" sz="2800" dirty="0"/>
          </a:p>
          <a:p>
            <a:r>
              <a:rPr lang="zh-TW" altLang="en-US" sz="2800" dirty="0"/>
              <a:t>有沒有達到我們的教學目標？</a:t>
            </a:r>
            <a:endParaRPr lang="en-US" altLang="zh-TW" sz="2800" dirty="0"/>
          </a:p>
          <a:p>
            <a:r>
              <a:rPr lang="zh-TW" altLang="en-US" sz="2800" dirty="0"/>
              <a:t>有沒有達到安全的遊戲？</a:t>
            </a:r>
            <a:endParaRPr lang="en-US" altLang="zh-TW" sz="2800" dirty="0"/>
          </a:p>
          <a:p>
            <a:r>
              <a:rPr lang="zh-TW" altLang="en-US" sz="2800" dirty="0"/>
              <a:t>觀察到：</a:t>
            </a:r>
            <a:endParaRPr lang="en-US" altLang="zh-TW" sz="2800" dirty="0"/>
          </a:p>
          <a:p>
            <a:r>
              <a:rPr lang="en-US" altLang="zh-TW" sz="2800" dirty="0"/>
              <a:t>1</a:t>
            </a:r>
            <a:r>
              <a:rPr lang="zh-TW" altLang="en-US" sz="2800" dirty="0"/>
              <a:t>比較知道安全場域：不要去操場中間而在兩側，</a:t>
            </a:r>
            <a:endParaRPr lang="en-US" altLang="zh-TW" sz="2800" dirty="0"/>
          </a:p>
          <a:p>
            <a:pPr marL="0" indent="0">
              <a:buNone/>
            </a:pPr>
            <a:r>
              <a:rPr lang="zh-TW" altLang="en-US" sz="2800" dirty="0"/>
              <a:t>     看到高年級孩子，要避開</a:t>
            </a:r>
            <a:endParaRPr lang="en-US" altLang="zh-TW" sz="2800" dirty="0"/>
          </a:p>
          <a:p>
            <a:r>
              <a:rPr lang="en-US" altLang="zh-TW" sz="2800" dirty="0"/>
              <a:t>2</a:t>
            </a:r>
            <a:r>
              <a:rPr lang="zh-TW" altLang="en-US" sz="2800" dirty="0"/>
              <a:t>孩子不會去司令台玩</a:t>
            </a:r>
            <a:endParaRPr lang="en-US" altLang="zh-TW" sz="2800" dirty="0"/>
          </a:p>
          <a:p>
            <a:r>
              <a:rPr lang="en-US" altLang="zh-TW" sz="2800" dirty="0"/>
              <a:t>3</a:t>
            </a:r>
            <a:r>
              <a:rPr lang="zh-TW" altLang="en-US" sz="2800" dirty="0"/>
              <a:t>水生池沒有老師帶也不會自己去</a:t>
            </a:r>
            <a:endParaRPr lang="en-US" altLang="zh-TW" sz="2800" dirty="0"/>
          </a:p>
          <a:p>
            <a:r>
              <a:rPr lang="en-US" altLang="zh-TW" sz="2800" dirty="0"/>
              <a:t>4</a:t>
            </a:r>
            <a:r>
              <a:rPr lang="zh-TW" altLang="en-US" sz="2800" dirty="0"/>
              <a:t>會注意一些遊戲的規則</a:t>
            </a:r>
            <a:endParaRPr lang="en-US" altLang="zh-TW" sz="2800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785718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247818-125F-491A-9745-5B0270E04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發現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210ED05-85E8-4CCE-9DE0-2B4739404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97725"/>
            <a:ext cx="8596668" cy="4543638"/>
          </a:xfrm>
        </p:spPr>
        <p:txBody>
          <a:bodyPr>
            <a:normAutofit/>
          </a:bodyPr>
          <a:lstStyle/>
          <a:p>
            <a:r>
              <a:rPr lang="zh-TW" altLang="en-US" sz="2800" dirty="0"/>
              <a:t>二、大家一起玩</a:t>
            </a:r>
            <a:endParaRPr lang="en-US" altLang="zh-TW" sz="2800" dirty="0"/>
          </a:p>
          <a:p>
            <a:r>
              <a:rPr lang="en-US" altLang="zh-TW" sz="2800" dirty="0"/>
              <a:t>1</a:t>
            </a:r>
            <a:r>
              <a:rPr lang="zh-TW" altLang="en-US" sz="2800" dirty="0"/>
              <a:t>遊樂場施工</a:t>
            </a:r>
            <a:endParaRPr lang="en-US" altLang="zh-TW" sz="2800" dirty="0"/>
          </a:p>
          <a:p>
            <a:r>
              <a:rPr lang="en-US" altLang="zh-TW" sz="2800" dirty="0"/>
              <a:t>2</a:t>
            </a:r>
            <a:r>
              <a:rPr lang="zh-TW" altLang="en-US" sz="2800" dirty="0"/>
              <a:t>無法體驗和檢核設施和正確遊戲</a:t>
            </a:r>
            <a:endParaRPr lang="en-US" altLang="zh-TW" sz="2800" dirty="0"/>
          </a:p>
          <a:p>
            <a:endParaRPr lang="en-US" altLang="zh-TW" sz="28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918716B-A679-40B8-B85D-C7D1536AD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4701" y="3238387"/>
            <a:ext cx="4355111" cy="326817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311A279-6494-4408-AAE6-9F910295C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787" y="3213101"/>
            <a:ext cx="4569423" cy="3429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976C23AA-F392-494D-AA4A-8F36C97E7E95}"/>
              </a:ext>
            </a:extLst>
          </p:cNvPr>
          <p:cNvSpPr txBox="1"/>
          <p:nvPr/>
        </p:nvSpPr>
        <p:spPr>
          <a:xfrm>
            <a:off x="929468" y="3941379"/>
            <a:ext cx="615553" cy="230702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/>
              <a:t>兩年前畫面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6AB0E0C-24EF-4D69-B965-C95E1DC308B2}"/>
              </a:ext>
            </a:extLst>
          </p:cNvPr>
          <p:cNvSpPr txBox="1"/>
          <p:nvPr/>
        </p:nvSpPr>
        <p:spPr>
          <a:xfrm>
            <a:off x="7882759" y="2554014"/>
            <a:ext cx="1986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現今狀況</a:t>
            </a:r>
          </a:p>
        </p:txBody>
      </p:sp>
    </p:spTree>
    <p:extLst>
      <p:ext uri="{BB962C8B-B14F-4D97-AF65-F5344CB8AC3E}">
        <p14:creationId xmlns:p14="http://schemas.microsoft.com/office/powerpoint/2010/main" val="30749207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61AD50-EC7F-4169-81B1-65B7E0455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486C982-57A3-4512-8FCD-C3750F117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167121" cy="3880773"/>
          </a:xfrm>
        </p:spPr>
        <p:txBody>
          <a:bodyPr/>
          <a:lstStyle/>
          <a:p>
            <a:r>
              <a:rPr lang="en-US" altLang="zh-TW" sz="2800" dirty="0"/>
              <a:t>5</a:t>
            </a:r>
            <a:r>
              <a:rPr lang="zh-TW" altLang="en-US" sz="2800" dirty="0"/>
              <a:t>雖然也有孩子受傷但會知道下次如何避免</a:t>
            </a:r>
            <a:endParaRPr lang="en-US" altLang="zh-TW" sz="2800" dirty="0"/>
          </a:p>
          <a:p>
            <a:r>
              <a:rPr lang="en-US" altLang="zh-TW" sz="2800" dirty="0"/>
              <a:t>6</a:t>
            </a:r>
            <a:r>
              <a:rPr lang="zh-TW" altLang="en-US" sz="2800" dirty="0"/>
              <a:t>為何同一個地點的安全性，有人覺得安全也有人覺得危險呢？</a:t>
            </a:r>
            <a:endParaRPr lang="en-US" altLang="zh-TW" sz="2800" dirty="0"/>
          </a:p>
          <a:p>
            <a:pPr marL="0" indent="0">
              <a:buNone/>
            </a:pPr>
            <a:r>
              <a:rPr lang="zh-TW" altLang="en-US" sz="2800" dirty="0"/>
              <a:t>孩子自己說出：安全的地方如果不遵守遊戲規定，也會變得危險。所以要靠自己遵守規定。</a:t>
            </a:r>
            <a:endParaRPr lang="en-US" altLang="zh-TW" sz="2800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852849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CD88A8-E8DA-46CF-B3FF-F9481EC3C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建議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ED62DCD-9A9E-4A8D-812D-21AA3D5B0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/>
              <a:t>孩子都很踴躍發表要注意遊戲的安全，也很能說，但我們無法明確知道他有沒有遵守。</a:t>
            </a:r>
          </a:p>
          <a:p>
            <a:r>
              <a:rPr lang="zh-TW" altLang="en-US" sz="2800" dirty="0"/>
              <a:t>安全的遊戲不好評量，建議可以使用「自評表」的方式。</a:t>
            </a:r>
            <a:endParaRPr lang="en-US" altLang="zh-TW" sz="2800" dirty="0"/>
          </a:p>
          <a:p>
            <a:r>
              <a:rPr lang="zh-TW" altLang="en-US" sz="2800" dirty="0"/>
              <a:t>這一次尚未完成這部份，可以在下次課程時再做。</a:t>
            </a:r>
            <a:endParaRPr lang="en-US" altLang="zh-TW" sz="2800" dirty="0"/>
          </a:p>
          <a:p>
            <a:endParaRPr lang="en-US" altLang="zh-TW" sz="2800" dirty="0"/>
          </a:p>
        </p:txBody>
      </p:sp>
    </p:spTree>
    <p:extLst>
      <p:ext uri="{BB962C8B-B14F-4D97-AF65-F5344CB8AC3E}">
        <p14:creationId xmlns:p14="http://schemas.microsoft.com/office/powerpoint/2010/main" val="40802419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B62551-A046-4599-A2BD-9E54ACB11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問卷分析</a:t>
            </a: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465919E1-05BB-4C9C-9F9F-B46C2B0000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3346697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27367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8DC76A-8B61-480D-983D-6F70DEDF6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發現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8EC6E44-12AC-41AE-91DE-DB4CB540F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813" y="1488613"/>
            <a:ext cx="8596668" cy="3880773"/>
          </a:xfrm>
        </p:spPr>
        <p:txBody>
          <a:bodyPr>
            <a:normAutofit/>
          </a:bodyPr>
          <a:lstStyle/>
          <a:p>
            <a:r>
              <a:rPr lang="zh-TW" altLang="en-US" sz="2800" dirty="0"/>
              <a:t>三、校園安全地圖剪貼畫</a:t>
            </a:r>
            <a:endParaRPr lang="en-US" altLang="zh-TW" sz="2800" dirty="0"/>
          </a:p>
          <a:p>
            <a:r>
              <a:rPr lang="en-US" altLang="zh-TW" sz="2800" dirty="0"/>
              <a:t>1</a:t>
            </a:r>
            <a:r>
              <a:rPr lang="zh-TW" altLang="en-US" sz="2800" dirty="0"/>
              <a:t>有提供六處校園角落</a:t>
            </a:r>
            <a:endParaRPr lang="en-US" altLang="zh-TW" sz="2800" dirty="0"/>
          </a:p>
          <a:p>
            <a:r>
              <a:rPr lang="en-US" altLang="zh-TW" sz="2800" dirty="0"/>
              <a:t>2</a:t>
            </a:r>
            <a:r>
              <a:rPr lang="zh-TW" altLang="en-US" sz="2800" dirty="0"/>
              <a:t>小組合作不知個人想法？ </a:t>
            </a:r>
            <a:r>
              <a:rPr lang="en-US" altLang="zh-TW" sz="2800" dirty="0"/>
              <a:t>3</a:t>
            </a:r>
            <a:r>
              <a:rPr lang="zh-TW" altLang="en-US" sz="2800" dirty="0"/>
              <a:t>想知道其他角落活動</a:t>
            </a:r>
          </a:p>
          <a:p>
            <a:endParaRPr lang="en-US" altLang="zh-TW" sz="28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DC5FA12-FD3B-4669-866C-A0351F870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473" y="3387796"/>
            <a:ext cx="4099110" cy="307606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48A6C723-7AF6-461E-B172-DFF5F7EBDF85}"/>
              </a:ext>
            </a:extLst>
          </p:cNvPr>
          <p:cNvSpPr txBox="1"/>
          <p:nvPr/>
        </p:nvSpPr>
        <p:spPr>
          <a:xfrm>
            <a:off x="983392" y="4115420"/>
            <a:ext cx="14370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兩年前資料和畫面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702D7BD3-FF04-406C-BA87-B9BA04E070FA}"/>
              </a:ext>
            </a:extLst>
          </p:cNvPr>
          <p:cNvSpPr txBox="1"/>
          <p:nvPr/>
        </p:nvSpPr>
        <p:spPr>
          <a:xfrm>
            <a:off x="10741533" y="3326522"/>
            <a:ext cx="11678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現</a:t>
            </a:r>
            <a:endParaRPr lang="en-US" altLang="zh-TW" sz="4000" dirty="0"/>
          </a:p>
          <a:p>
            <a:r>
              <a:rPr lang="zh-TW" altLang="en-US" sz="4000" dirty="0"/>
              <a:t>在</a:t>
            </a:r>
            <a:endParaRPr lang="en-US" altLang="zh-TW" sz="4000" dirty="0"/>
          </a:p>
          <a:p>
            <a:r>
              <a:rPr lang="zh-TW" altLang="en-US" sz="4000" dirty="0"/>
              <a:t>呢</a:t>
            </a:r>
            <a:endParaRPr lang="en-US" altLang="zh-TW" sz="4000" dirty="0"/>
          </a:p>
          <a:p>
            <a:r>
              <a:rPr lang="zh-TW" altLang="en-US" sz="4000" dirty="0"/>
              <a:t>？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A55C3FC7-78DB-4BBA-8D5A-E3AA62BF136E}"/>
              </a:ext>
            </a:extLst>
          </p:cNvPr>
          <p:cNvSpPr txBox="1"/>
          <p:nvPr/>
        </p:nvSpPr>
        <p:spPr>
          <a:xfrm>
            <a:off x="10284331" y="4198439"/>
            <a:ext cx="457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/>
              <a:t>→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0EB9319-A10F-4F34-BAF4-3BDF5FCAB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520" y="3428999"/>
            <a:ext cx="2854934" cy="3263464"/>
          </a:xfrm>
          <a:prstGeom prst="rect">
            <a:avLst/>
          </a:prstGeom>
        </p:spPr>
      </p:pic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680AA748-DFCA-4E5F-A06A-9311704EDD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957245"/>
              </p:ext>
            </p:extLst>
          </p:nvPr>
        </p:nvGraphicFramePr>
        <p:xfrm>
          <a:off x="2931011" y="3153103"/>
          <a:ext cx="2854934" cy="3539360"/>
        </p:xfrm>
        <a:graphic>
          <a:graphicData uri="http://schemas.openxmlformats.org/drawingml/2006/table">
            <a:tbl>
              <a:tblPr/>
              <a:tblGrid>
                <a:gridCol w="2854934">
                  <a:extLst>
                    <a:ext uri="{9D8B030D-6E8A-4147-A177-3AD203B41FA5}">
                      <a16:colId xmlns:a16="http://schemas.microsoft.com/office/drawing/2014/main" val="13421355"/>
                    </a:ext>
                  </a:extLst>
                </a:gridCol>
              </a:tblGrid>
              <a:tr h="353936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0034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788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7AFD57A-521E-40BE-8EF9-0C1E0B11A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調整：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1CEB5E2-899B-49C4-8AA4-C75310098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459" y="1213945"/>
            <a:ext cx="8596668" cy="4275625"/>
          </a:xfrm>
        </p:spPr>
        <p:txBody>
          <a:bodyPr/>
          <a:lstStyle/>
          <a:p>
            <a:endParaRPr lang="en-US" altLang="zh-TW" dirty="0"/>
          </a:p>
          <a:p>
            <a:pPr marL="0" indent="0">
              <a:buNone/>
            </a:pPr>
            <a:r>
              <a:rPr lang="zh-TW" altLang="en-US" sz="2800" dirty="0"/>
              <a:t>學年共備，重訂課程脈絡</a:t>
            </a:r>
            <a:endParaRPr lang="en-US" altLang="zh-TW" sz="2800" dirty="0"/>
          </a:p>
          <a:p>
            <a:pPr marL="0" indent="0">
              <a:buNone/>
            </a:pPr>
            <a:r>
              <a:rPr lang="en-US" altLang="zh-TW" sz="2800" dirty="0"/>
              <a:t>1</a:t>
            </a:r>
            <a:r>
              <a:rPr lang="zh-TW" altLang="en-US" sz="2800" dirty="0"/>
              <a:t>師長賓果樂→修正為「師長對對碰」</a:t>
            </a:r>
            <a:endParaRPr lang="en-US" altLang="zh-TW" sz="2800" dirty="0"/>
          </a:p>
          <a:p>
            <a:pPr marL="0" indent="0">
              <a:buNone/>
            </a:pPr>
            <a:r>
              <a:rPr lang="en-US" altLang="zh-TW" sz="2800" dirty="0"/>
              <a:t>2</a:t>
            </a:r>
            <a:r>
              <a:rPr lang="zh-TW" altLang="en-US" sz="2800" dirty="0"/>
              <a:t>校園安全地圖剪貼畫＋結合校園巡禮</a:t>
            </a:r>
            <a:endParaRPr lang="en-US" altLang="zh-TW" sz="2800" dirty="0"/>
          </a:p>
          <a:p>
            <a:pPr marL="0" indent="0">
              <a:buNone/>
            </a:pPr>
            <a:r>
              <a:rPr lang="zh-TW" altLang="en-US" sz="2800" dirty="0"/>
              <a:t>→校園環境位置學習單</a:t>
            </a:r>
            <a:endParaRPr lang="en-US" altLang="zh-TW" sz="2800" dirty="0"/>
          </a:p>
          <a:p>
            <a:pPr marL="0" indent="0">
              <a:buNone/>
            </a:pPr>
            <a:r>
              <a:rPr lang="zh-TW" altLang="en-US" sz="2800" dirty="0"/>
              <a:t>→拼貼設施和建築物位置</a:t>
            </a:r>
            <a:endParaRPr lang="en-US" altLang="zh-TW" sz="2800" dirty="0"/>
          </a:p>
          <a:p>
            <a:pPr marL="0" indent="0">
              <a:buNone/>
            </a:pPr>
            <a:r>
              <a:rPr lang="zh-TW" altLang="en-US" sz="2800" dirty="0"/>
              <a:t>→寫出在哪裡遊戲</a:t>
            </a:r>
            <a:endParaRPr lang="en-US" altLang="zh-TW" sz="2800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D2192E9-658F-4B66-8224-52CFC8F57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122" y="714685"/>
            <a:ext cx="3681299" cy="276253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4B316C6-F51D-4D67-9C22-FF499D2E6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122" y="3766688"/>
            <a:ext cx="3681299" cy="276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55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3482E8F-E17C-4A7F-B784-9A57C6AA5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貳、實施層面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3C1C434-4D92-440C-9764-2C6DDE59E0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/>
              <a:t>第一個主題</a:t>
            </a:r>
            <a:endParaRPr lang="en-US" altLang="zh-TW" sz="6000" dirty="0"/>
          </a:p>
          <a:p>
            <a:r>
              <a:rPr lang="zh-TW" altLang="en-US" sz="6000" dirty="0"/>
              <a:t>             師長對對碰</a:t>
            </a:r>
            <a:endParaRPr lang="en-US" altLang="zh-TW" sz="6000" dirty="0"/>
          </a:p>
          <a:p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2952904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91C7655-B5C1-4382-B51D-E5251BA1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（一）學年共備會議記錄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4CB7BA6-41CC-4E86-A378-25E8B6D0A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1</a:t>
            </a:r>
            <a:r>
              <a:rPr lang="zh-TW" altLang="en-US" sz="2800" dirty="0"/>
              <a:t>如何挑選對對碰的師長？</a:t>
            </a:r>
            <a:endParaRPr lang="en-US" altLang="zh-TW" sz="2800" dirty="0"/>
          </a:p>
          <a:p>
            <a:r>
              <a:rPr lang="zh-TW" altLang="en-US" sz="2800" dirty="0"/>
              <a:t>→一年級五位、校長、五處主任、校長、校工阿德叔叔、護士</a:t>
            </a:r>
            <a:endParaRPr lang="en-US" altLang="zh-TW" sz="2800" dirty="0"/>
          </a:p>
          <a:p>
            <a:r>
              <a:rPr lang="en-US" altLang="zh-TW" sz="2800" dirty="0"/>
              <a:t>2</a:t>
            </a:r>
            <a:r>
              <a:rPr lang="zh-TW" altLang="en-US" sz="2800" dirty="0"/>
              <a:t>因疫情，師長戴口罩，學生如何認識？</a:t>
            </a:r>
            <a:endParaRPr lang="en-US" altLang="zh-TW" sz="2800" dirty="0"/>
          </a:p>
          <a:p>
            <a:r>
              <a:rPr lang="zh-TW" altLang="en-US" sz="2800" dirty="0"/>
              <a:t>→提供師長口罩版、無口罩版照片和名字</a:t>
            </a:r>
            <a:endParaRPr lang="en-US" altLang="zh-TW" sz="2800" dirty="0"/>
          </a:p>
          <a:p>
            <a:r>
              <a:rPr lang="en-US" altLang="zh-TW" sz="2800" dirty="0"/>
              <a:t>3</a:t>
            </a:r>
            <a:r>
              <a:rPr lang="zh-TW" altLang="en-US" sz="2800" dirty="0"/>
              <a:t>加入尋師活動，讓學生認識辦公室比較相關的行政老師</a:t>
            </a:r>
          </a:p>
        </p:txBody>
      </p:sp>
    </p:spTree>
    <p:extLst>
      <p:ext uri="{BB962C8B-B14F-4D97-AF65-F5344CB8AC3E}">
        <p14:creationId xmlns:p14="http://schemas.microsoft.com/office/powerpoint/2010/main" val="35579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82E80A2-0838-4D75-B954-74F2D12E7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2259724"/>
          </a:xfrm>
        </p:spPr>
        <p:txBody>
          <a:bodyPr/>
          <a:lstStyle/>
          <a:p>
            <a:r>
              <a:rPr lang="zh-TW" altLang="en-US" dirty="0"/>
              <a:t>（二）學生活動：活動</a:t>
            </a:r>
            <a:r>
              <a:rPr lang="en-US" altLang="zh-TW" dirty="0"/>
              <a:t>1.</a:t>
            </a:r>
            <a:r>
              <a:rPr lang="zh-TW" altLang="en-US" dirty="0"/>
              <a:t>認識五位導師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56538FC-EB44-4B8D-A4F9-DAAA28F65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086" y="1545021"/>
            <a:ext cx="8519915" cy="4496341"/>
          </a:xfrm>
        </p:spPr>
        <p:txBody>
          <a:bodyPr>
            <a:normAutofit/>
          </a:bodyPr>
          <a:lstStyle/>
          <a:p>
            <a:r>
              <a:rPr lang="zh-TW" altLang="en-US" sz="2800" dirty="0"/>
              <a:t>跑班介紹</a:t>
            </a:r>
            <a:r>
              <a:rPr lang="en-US" altLang="zh-TW" sz="2800" dirty="0"/>
              <a:t>101</a:t>
            </a:r>
            <a:r>
              <a:rPr lang="en-US" altLang="zh-TW" sz="2800" dirty="0">
                <a:latin typeface="Arial Black" panose="020B0A04020102020204" pitchFamily="34" charset="0"/>
              </a:rPr>
              <a:t>→</a:t>
            </a:r>
            <a:r>
              <a:rPr lang="en-US" altLang="zh-TW" sz="2800" dirty="0"/>
              <a:t>102</a:t>
            </a:r>
            <a:r>
              <a:rPr lang="en-US" altLang="zh-TW" sz="2800" dirty="0">
                <a:latin typeface="Arial Black" panose="020B0A04020102020204" pitchFamily="34" charset="0"/>
              </a:rPr>
              <a:t>→</a:t>
            </a:r>
            <a:r>
              <a:rPr lang="en-US" altLang="zh-TW" sz="2800" dirty="0"/>
              <a:t>103</a:t>
            </a:r>
            <a:r>
              <a:rPr lang="en-US" altLang="zh-TW" sz="2800" dirty="0">
                <a:latin typeface="Arial Black" panose="020B0A04020102020204" pitchFamily="34" charset="0"/>
              </a:rPr>
              <a:t>→</a:t>
            </a:r>
            <a:r>
              <a:rPr lang="en-US" altLang="zh-TW" sz="2800" dirty="0"/>
              <a:t>104</a:t>
            </a:r>
            <a:r>
              <a:rPr lang="en-US" altLang="zh-TW" sz="2800" dirty="0">
                <a:latin typeface="Arial Black" panose="020B0A04020102020204" pitchFamily="34" charset="0"/>
              </a:rPr>
              <a:t>→</a:t>
            </a:r>
            <a:r>
              <a:rPr lang="en-US" altLang="zh-TW" sz="2800" dirty="0"/>
              <a:t>105</a:t>
            </a:r>
            <a:r>
              <a:rPr lang="en-US" altLang="zh-TW" sz="2800" dirty="0">
                <a:latin typeface="Arial Black" panose="020B0A04020102020204" pitchFamily="34" charset="0"/>
              </a:rPr>
              <a:t>→</a:t>
            </a:r>
            <a:r>
              <a:rPr lang="en-US" altLang="zh-TW" sz="2800" dirty="0"/>
              <a:t>101……</a:t>
            </a:r>
          </a:p>
          <a:p>
            <a:endParaRPr lang="en-US" altLang="zh-TW" sz="2800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pPr marL="0" indent="0">
              <a:buNone/>
            </a:pPr>
            <a:endParaRPr lang="zh-TW" altLang="en-US" sz="28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E8786C7-D789-431C-8645-774EC7799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963" y="2389204"/>
            <a:ext cx="5142693" cy="385919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8AB9874-C4AC-47EA-A8CE-DDF9CFEAE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881" y="2389205"/>
            <a:ext cx="5145033" cy="386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79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E9FD8E-6973-4B6B-B633-BF21E7265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認識常接觸的師長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D402FAB-3488-49AE-B153-B7F5CFF4B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806" y="1623849"/>
            <a:ext cx="8454195" cy="4417514"/>
          </a:xfrm>
        </p:spPr>
        <p:txBody>
          <a:bodyPr/>
          <a:lstStyle/>
          <a:p>
            <a:r>
              <a:rPr lang="zh-TW" altLang="en-US" sz="3200" dirty="0"/>
              <a:t>播放師長</a:t>
            </a:r>
            <a:r>
              <a:rPr lang="en-US" altLang="zh-TW" sz="3200" dirty="0"/>
              <a:t>PPT</a:t>
            </a:r>
          </a:p>
          <a:p>
            <a:endParaRPr lang="en-US" altLang="zh-TW" sz="3200" dirty="0"/>
          </a:p>
          <a:p>
            <a:endParaRPr lang="en-US" altLang="zh-TW" sz="3200" dirty="0"/>
          </a:p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FC9C924-58AF-4D71-ADC4-95390696E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04" y="2441484"/>
            <a:ext cx="5073027" cy="380691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43F170D-6DAA-490A-9DD6-2158494A4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389" y="2443655"/>
            <a:ext cx="5194639" cy="389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0776"/>
      </p:ext>
    </p:extLst>
  </p:cSld>
  <p:clrMapOvr>
    <a:masterClrMapping/>
  </p:clrMapOvr>
</p:sld>
</file>

<file path=ppt/theme/theme1.xml><?xml version="1.0" encoding="utf-8"?>
<a:theme xmlns:a="http://schemas.openxmlformats.org/drawingml/2006/main" name="多面向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1487</TotalTime>
  <Words>1086</Words>
  <Application>Microsoft Office PowerPoint</Application>
  <PresentationFormat>寬螢幕</PresentationFormat>
  <Paragraphs>161</Paragraphs>
  <Slides>32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9" baseType="lpstr">
      <vt:lpstr>微軟正黑體</vt:lpstr>
      <vt:lpstr>Arial</vt:lpstr>
      <vt:lpstr>Arial Black</vt:lpstr>
      <vt:lpstr>Trebuchet MS</vt:lpstr>
      <vt:lpstr>Wingdings</vt:lpstr>
      <vt:lpstr>Wingdings 3</vt:lpstr>
      <vt:lpstr>多面向</vt:lpstr>
      <vt:lpstr>校訂課程分享 </vt:lpstr>
      <vt:lpstr>壹、設計層面： 發現</vt:lpstr>
      <vt:lpstr>發現</vt:lpstr>
      <vt:lpstr>發現</vt:lpstr>
      <vt:lpstr>調整：</vt:lpstr>
      <vt:lpstr>貳、實施層面</vt:lpstr>
      <vt:lpstr>（一）學年共備會議記錄</vt:lpstr>
      <vt:lpstr>（二）學生活動：活動1.認識五位導師 </vt:lpstr>
      <vt:lpstr>認識常接觸的師長</vt:lpstr>
      <vt:lpstr>活動2：師長對對碰</vt:lpstr>
      <vt:lpstr>剪貼配對：有口罩和無口罩版</vt:lpstr>
      <vt:lpstr>活動3：尋師活動</vt:lpstr>
      <vt:lpstr>公布答案、統計分數： 分成：超強、好眼力、再記清楚</vt:lpstr>
      <vt:lpstr>（三）教師觀察 </vt:lpstr>
      <vt:lpstr>PowerPoint 簡報</vt:lpstr>
      <vt:lpstr>參、效果層面</vt:lpstr>
      <vt:lpstr>貳、實施層面</vt:lpstr>
      <vt:lpstr>（一）學年共備會議記錄</vt:lpstr>
      <vt:lpstr>（二）活動1：播放遊戲安全影片</vt:lpstr>
      <vt:lpstr>報告和討論</vt:lpstr>
      <vt:lpstr>學生活動2：校園巡禮  看看找找好新鮮</vt:lpstr>
      <vt:lpstr>觀察三個校門口</vt:lpstr>
      <vt:lpstr>活動3：校園安全地圖</vt:lpstr>
      <vt:lpstr>著色並剪貼在合適位置上</vt:lpstr>
      <vt:lpstr>寫出做什麼事並貼紅綠黃貼紙 </vt:lpstr>
      <vt:lpstr>個人報告</vt:lpstr>
      <vt:lpstr>教師觀察</vt:lpstr>
      <vt:lpstr>教師觀察</vt:lpstr>
      <vt:lpstr>參、效果層面</vt:lpstr>
      <vt:lpstr>PowerPoint 簡報</vt:lpstr>
      <vt:lpstr>建議</vt:lpstr>
      <vt:lpstr>問卷分析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繡禎</dc:creator>
  <cp:lastModifiedBy>繡禎</cp:lastModifiedBy>
  <cp:revision>742</cp:revision>
  <dcterms:created xsi:type="dcterms:W3CDTF">2021-12-28T06:40:57Z</dcterms:created>
  <dcterms:modified xsi:type="dcterms:W3CDTF">2022-01-18T10:45:43Z</dcterms:modified>
</cp:coreProperties>
</file>